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0" r:id="rId2"/>
    <p:sldId id="268" r:id="rId3"/>
    <p:sldId id="271" r:id="rId4"/>
    <p:sldId id="272" r:id="rId5"/>
    <p:sldId id="276" r:id="rId6"/>
    <p:sldId id="277" r:id="rId7"/>
    <p:sldId id="281" r:id="rId8"/>
    <p:sldId id="266" r:id="rId9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301F65"/>
    <a:srgbClr val="000000"/>
    <a:srgbClr val="66FF99"/>
    <a:srgbClr val="99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84" autoAdjust="0"/>
  </p:normalViewPr>
  <p:slideViewPr>
    <p:cSldViewPr>
      <p:cViewPr varScale="1">
        <p:scale>
          <a:sx n="87" d="100"/>
          <a:sy n="87" d="100"/>
        </p:scale>
        <p:origin x="14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6F603-AFFF-4A8F-894D-3C7BD23470C1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D2605-C703-46CC-A18C-12367D79620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42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4">
                <a:lumMod val="20000"/>
                <a:lumOff val="8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3F777-21C8-43ED-8EF9-5A2179AEFDFF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0"/>
            <a:ext cx="8786874" cy="6858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ИТОГИ  ИСПОЛНЕНИЯ БЮДЖЕТА СЛОНИМСКОГО РАЙОНА 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ЗА  2019 ГОД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endParaRPr lang="en-US" altLang="ru-RU" sz="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 Cyr" pitchFamily="18" charset="0"/>
              <a:cs typeface="Times New Roman Cyr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107154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anose="02040602050305030304" pitchFamily="18" charset="0"/>
              </a:rPr>
              <a:t>Выполнение плана по основным доходным  источникам, </a:t>
            </a:r>
            <a:r>
              <a:rPr lang="ru-RU" sz="28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anose="02040602050305030304" pitchFamily="18" charset="0"/>
              </a:rPr>
              <a:t>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290538"/>
              </p:ext>
            </p:extLst>
          </p:nvPr>
        </p:nvGraphicFramePr>
        <p:xfrm>
          <a:off x="179512" y="1052736"/>
          <a:ext cx="8856984" cy="568863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2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Годовой </a:t>
                      </a:r>
                    </a:p>
                    <a:p>
                      <a:pPr algn="ctr" rtl="0" fontAlgn="ctr"/>
                      <a:r>
                        <a:rPr lang="ru-RU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</a:t>
                      </a:r>
                      <a:r>
                        <a:rPr lang="ru-RU" sz="180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вес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7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ДОХОДЫ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48 893,9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49 241,3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13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 - всего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44 396,3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44 541,8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12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i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37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i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подоходный налог 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24 094,3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24 186,8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1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i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прибыль 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2 611,7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2 611,7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2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i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собственность 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6 539,2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6 586,6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2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i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НДС 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7 070,7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7 076,0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255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i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налоги от выручки от реализации товаров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3 497,7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3 497,8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1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i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налоговые доходы 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88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582,7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582,9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736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 - всего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4 497,6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4 699,5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255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42 593,4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42 593,4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5539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91 487,3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91 834,7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Дополнительно поступившие доходы от увеличения ставок по налогам на собственность,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670962"/>
              </p:ext>
            </p:extLst>
          </p:nvPr>
        </p:nvGraphicFramePr>
        <p:xfrm>
          <a:off x="357158" y="1628799"/>
          <a:ext cx="8644000" cy="44644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5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1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6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548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доходы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 дополнительных поступлений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0000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5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2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недвижимость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12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Слонимского района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r>
                        <a:rPr lang="ru-RU" sz="1800" b="1" i="0" u="none" strike="noStrike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241,3</a:t>
                      </a:r>
                      <a:r>
                        <a:rPr lang="ru-RU" sz="18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8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988,8</a:t>
                      </a:r>
                      <a:endParaRPr lang="ru-RU" sz="18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569,8</a:t>
                      </a:r>
                      <a:endParaRPr lang="ru-RU" sz="18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2419,0</a:t>
                      </a:r>
                      <a:endParaRPr lang="ru-RU" sz="18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9179404" cy="549844"/>
          </a:xfrm>
        </p:spPr>
        <p:txBody>
          <a:bodyPr>
            <a:normAutofit/>
          </a:bodyPr>
          <a:lstStyle/>
          <a:p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Bookman Old Style" panose="02050604050505020204" pitchFamily="18" charset="0"/>
              </a:rPr>
              <a:t>Анализ поступлений неналоговых доходов, тыс. руб. </a:t>
            </a:r>
            <a:endParaRPr lang="ru-RU" sz="24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566969"/>
              </p:ext>
            </p:extLst>
          </p:nvPr>
        </p:nvGraphicFramePr>
        <p:xfrm>
          <a:off x="107504" y="1484784"/>
          <a:ext cx="7797388" cy="431360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65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0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2 252,8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2 367,5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Компенсации расходов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Дивиденды по акциям и доходы от других форм участия в капитале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3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 продажи земельных участков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иного имущества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9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042099"/>
              </p:ext>
            </p:extLst>
          </p:nvPr>
        </p:nvGraphicFramePr>
        <p:xfrm>
          <a:off x="107505" y="709109"/>
          <a:ext cx="8928992" cy="6056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1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0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50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г.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2018 г.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2019 г.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 роста к 2017 г.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 роста к 2018 г.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6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700" b="1" i="1" u="none" strike="noStrike" dirty="0">
                        <a:solidFill>
                          <a:srgbClr val="C0504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3 992,7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4 277,3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4 699,5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117,7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5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7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826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расходов государства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1 808,2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1 858,6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2 272,6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125,7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3220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Дивиденды по акциям и доходы от других форм участия в капитале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451,4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370,7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307,1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8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земельных участков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245,3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315,7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463,7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189,0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146,9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300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 продажи земельных участков </a:t>
                      </a: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166,2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131,3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78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иного имущества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98,7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126,0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117,4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70939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 жилых помещений и отчуждения организациями имущества, находящегося в госсобственности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498,6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686,9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665,1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133,4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78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платы за размещение рекламы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39" marR="7139" marT="7139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103,5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108,2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114,5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110,6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105,8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Безвозмездные поступления из областного бюджета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143346"/>
              </p:ext>
            </p:extLst>
          </p:nvPr>
        </p:nvGraphicFramePr>
        <p:xfrm>
          <a:off x="107504" y="1340768"/>
          <a:ext cx="8856984" cy="5409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91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34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Сумма, </a:t>
                      </a:r>
                      <a:b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тыс.рублей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35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033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29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531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421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на финансирование расходов по преодолению последствий катастрофы на Чернобыльской АЭС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на финансирование расходов по развитию сельского хозяйства и рыбохозяйственной деятельности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529</a:t>
                      </a:r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,1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l" fontAlgn="t"/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МЕЖБЮДЖЕТНЫЕ ТРАНСФЕРТЫ ИЗ ВЫШЕСТОЯЩЕГО БЮДЖЕТА НИЖЕСТОЯЩЕМУ БЮДЖЕТУ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1 028,0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2333"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593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55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648072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Слонимского района, тыс. руб. 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54017"/>
              </p:ext>
            </p:extLst>
          </p:nvPr>
        </p:nvGraphicFramePr>
        <p:xfrm>
          <a:off x="107504" y="692697"/>
          <a:ext cx="8784975" cy="6115039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5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Уточненный план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</a:p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в объеме расходов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сфера: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64 903,0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64 516,4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35 901,0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35 610,3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  <a:endParaRPr lang="ru-RU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21 217,4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21 184,0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34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3 265,4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3 263,3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7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2 927,4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2 907,3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94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1 591,8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1 551,5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3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Местное хозяйство: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23 044,1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22 616,7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Жилищно-коммунальные услуги  и жилищное стр-во</a:t>
                      </a:r>
                      <a:endParaRPr lang="ru-RU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21 479,1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21 051,7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11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  <a:endParaRPr lang="ru-RU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1 418,3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1 418,3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34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</a:t>
                      </a:r>
                      <a:endParaRPr lang="ru-RU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11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1 305,5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1 277,4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11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6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Государственные органы общего назначения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3 748,7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3 707,9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939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долга органов местного управления и самоуправления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94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1 022,4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4706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94 487,3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93 566,1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99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 anchor="b">
            <a:normAutofit fontScale="90000"/>
          </a:bodyPr>
          <a:lstStyle/>
          <a:p>
            <a:pPr fontAlgn="t"/>
            <a:r>
              <a:rPr lang="ru-RU" sz="29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Расходы на содержание учреждений социальной сферы, </a:t>
            </a:r>
            <a:br>
              <a:rPr lang="ru-RU" sz="29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</a:br>
            <a:r>
              <a:rPr lang="ru-RU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тыс. рублей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419176"/>
              </p:ext>
            </p:extLst>
          </p:nvPr>
        </p:nvGraphicFramePr>
        <p:xfrm>
          <a:off x="107504" y="980728"/>
          <a:ext cx="8856984" cy="5656406"/>
        </p:xfrm>
        <a:graphic>
          <a:graphicData uri="http://schemas.openxmlformats.org/drawingml/2006/table">
            <a:tbl>
              <a:tblPr/>
              <a:tblGrid>
                <a:gridCol w="2140623">
                  <a:extLst>
                    <a:ext uri="{9D8B030D-6E8A-4147-A177-3AD203B41FA5}">
                      <a16:colId xmlns:a16="http://schemas.microsoft.com/office/drawing/2014/main" val="1307305072"/>
                    </a:ext>
                  </a:extLst>
                </a:gridCol>
                <a:gridCol w="1092478">
                  <a:extLst>
                    <a:ext uri="{9D8B030D-6E8A-4147-A177-3AD203B41FA5}">
                      <a16:colId xmlns:a16="http://schemas.microsoft.com/office/drawing/2014/main" val="3640977542"/>
                    </a:ext>
                  </a:extLst>
                </a:gridCol>
                <a:gridCol w="1139976">
                  <a:extLst>
                    <a:ext uri="{9D8B030D-6E8A-4147-A177-3AD203B41FA5}">
                      <a16:colId xmlns:a16="http://schemas.microsoft.com/office/drawing/2014/main" val="3485714222"/>
                    </a:ext>
                  </a:extLst>
                </a:gridCol>
                <a:gridCol w="987980">
                  <a:extLst>
                    <a:ext uri="{9D8B030D-6E8A-4147-A177-3AD203B41FA5}">
                      <a16:colId xmlns:a16="http://schemas.microsoft.com/office/drawing/2014/main" val="2684730864"/>
                    </a:ext>
                  </a:extLst>
                </a:gridCol>
                <a:gridCol w="937315">
                  <a:extLst>
                    <a:ext uri="{9D8B030D-6E8A-4147-A177-3AD203B41FA5}">
                      <a16:colId xmlns:a16="http://schemas.microsoft.com/office/drawing/2014/main" val="3248206621"/>
                    </a:ext>
                  </a:extLst>
                </a:gridCol>
                <a:gridCol w="975314">
                  <a:extLst>
                    <a:ext uri="{9D8B030D-6E8A-4147-A177-3AD203B41FA5}">
                      <a16:colId xmlns:a16="http://schemas.microsoft.com/office/drawing/2014/main" val="4142185424"/>
                    </a:ext>
                  </a:extLst>
                </a:gridCol>
                <a:gridCol w="810648">
                  <a:extLst>
                    <a:ext uri="{9D8B030D-6E8A-4147-A177-3AD203B41FA5}">
                      <a16:colId xmlns:a16="http://schemas.microsoft.com/office/drawing/2014/main" val="4292987293"/>
                    </a:ext>
                  </a:extLst>
                </a:gridCol>
                <a:gridCol w="772650">
                  <a:extLst>
                    <a:ext uri="{9D8B030D-6E8A-4147-A177-3AD203B41FA5}">
                      <a16:colId xmlns:a16="http://schemas.microsoft.com/office/drawing/2014/main" val="2494182032"/>
                    </a:ext>
                  </a:extLst>
                </a:gridCol>
              </a:tblGrid>
              <a:tr h="101614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  <a:r>
                        <a:rPr lang="en-US" sz="13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3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Утверждено по бюджету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Профинан-сировано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(-) уменьшено (+)      увеличено расходов в 2019 году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% освоения к уточненному плану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% в общем объеме расходов бюджета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522710"/>
                  </a:ext>
                </a:extLst>
              </a:tr>
              <a:tr h="654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к бюджету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к исполнению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980870"/>
                  </a:ext>
                </a:extLst>
              </a:tr>
              <a:tr h="55747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</a:t>
                      </a: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района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566,1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058,7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02856"/>
                  </a:ext>
                </a:extLst>
              </a:tr>
              <a:tr h="63544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социальной сфере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671,7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858,2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516,4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186,5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43240"/>
                  </a:ext>
                </a:extLst>
              </a:tr>
              <a:tr h="36530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том числе :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566815"/>
                  </a:ext>
                </a:extLst>
              </a:tr>
              <a:tr h="3732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  <a:endParaRPr lang="ru-RU" sz="18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884,4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901,0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38,1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52961"/>
                  </a:ext>
                </a:extLst>
              </a:tr>
              <a:tr h="45751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998,9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218,5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22,6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318545"/>
                  </a:ext>
                </a:extLst>
              </a:tr>
              <a:tr h="5574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642,0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-376,6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960944"/>
                  </a:ext>
                </a:extLst>
              </a:tr>
              <a:tr h="48159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719,4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927,4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907,3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208,0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916404"/>
                  </a:ext>
                </a:extLst>
              </a:tr>
              <a:tr h="5574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551,5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8830" marR="8830" marT="8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5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2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5869006"/>
          </a:xfrm>
        </p:spPr>
        <p:txBody>
          <a:bodyPr>
            <a:normAutofit/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 ИСПОЛНЕНИЯ БЮДЖЕТА СЛОНИМСКОГО РАЙОНА </a:t>
            </a:r>
            <a:b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  ГОДА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4595</TotalTime>
  <Words>771</Words>
  <Application>Microsoft Office PowerPoint</Application>
  <PresentationFormat>Экран (4:3)</PresentationFormat>
  <Paragraphs>362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Book Antiqua</vt:lpstr>
      <vt:lpstr>Bookman Old Style</vt:lpstr>
      <vt:lpstr>Calibri</vt:lpstr>
      <vt:lpstr>Georgia</vt:lpstr>
      <vt:lpstr>Times New Roman</vt:lpstr>
      <vt:lpstr>Times New Roman Cyr</vt:lpstr>
      <vt:lpstr>Тема Office</vt:lpstr>
      <vt:lpstr>ИТОГИ  ИСПОЛНЕНИЯ БЮДЖЕТА СЛОНИМСКОГО РАЙОНА  ЗА  2019 ГОД </vt:lpstr>
      <vt:lpstr>Выполнение плана по основным доходным  источникам, тыс. руб.</vt:lpstr>
      <vt:lpstr>Дополнительно поступившие доходы от увеличения ставок по налогам на собственность, тыс. руб. </vt:lpstr>
      <vt:lpstr>Анализ поступлений неналоговых доходов, тыс. руб. </vt:lpstr>
      <vt:lpstr>Презентация PowerPoint</vt:lpstr>
      <vt:lpstr>Структура расходов бюджета Слонимского района, тыс. руб. </vt:lpstr>
      <vt:lpstr>Расходы на содержание учреждений социальной сферы,  тыс. рублей</vt:lpstr>
      <vt:lpstr>ИТОГИ  ИСПОЛНЕНИЯ БЮДЖЕТА СЛОНИМСКОГО РАЙОНА  ЗА  2019  ГОДА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Petliska</dc:creator>
  <cp:lastModifiedBy>Семенюк</cp:lastModifiedBy>
  <cp:revision>371</cp:revision>
  <cp:lastPrinted>2020-02-05T05:57:57Z</cp:lastPrinted>
  <dcterms:created xsi:type="dcterms:W3CDTF">2017-02-22T13:55:27Z</dcterms:created>
  <dcterms:modified xsi:type="dcterms:W3CDTF">2020-03-04T07:01:56Z</dcterms:modified>
</cp:coreProperties>
</file>