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81" r:id="rId7"/>
    <p:sldId id="282" r:id="rId8"/>
    <p:sldId id="284" r:id="rId9"/>
    <p:sldId id="285" r:id="rId10"/>
    <p:sldId id="276" r:id="rId11"/>
    <p:sldId id="287" r:id="rId12"/>
    <p:sldId id="289" r:id="rId13"/>
    <p:sldId id="277" r:id="rId14"/>
    <p:sldId id="279" r:id="rId15"/>
    <p:sldId id="29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роста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производства валовой продукции по сельскохозяйственным организациям январь-июнь 2019 г.,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%</a:t>
            </a:r>
          </a:p>
        </c:rich>
      </c:tx>
      <c:layout>
        <c:manualLayout>
          <c:xMode val="edge"/>
          <c:yMode val="edge"/>
          <c:x val="8.2635389326334213E-2"/>
          <c:y val="1.83282443586854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3074456373534255E-2"/>
          <c:y val="0.11181490808291535"/>
          <c:w val="0.77214425669875064"/>
          <c:h val="0.516057543674845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 роста валовой продукции %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Lbls>
            <c:dLbl>
              <c:idx val="0"/>
              <c:layout>
                <c:manualLayout>
                  <c:x val="-3.2067544711936245E-3"/>
                  <c:y val="-0.156281022538714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563460362013749E-3"/>
                  <c:y val="-8.2109007004000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520421749613155E-4"/>
                  <c:y val="-6.8201800755710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281730181006874E-3"/>
                  <c:y val="-0.16969664660915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520421749613155E-4"/>
                  <c:y val="-0.18058372845072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2844065997337073E-3"/>
                  <c:y val="-0.153611964262035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1093148368059303E-3"/>
                  <c:y val="-9.0607913338183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603377235596819E-3"/>
                  <c:y val="-0.14490235851930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7785814530929505E-3"/>
                  <c:y val="-9.2785240110716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1093148368059303E-3"/>
                  <c:y val="-0.11673687989267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7520421749613155E-4"/>
                  <c:y val="-7.7754204132635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9.0267282018064701E-4"/>
                  <c:y val="-0.126851198134496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0.26145919684137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Слонимский район</c:v>
                </c:pt>
                <c:pt idx="1">
                  <c:v>КСУП "Мижевичи"</c:v>
                </c:pt>
                <c:pt idx="2">
                  <c:v>КСУП "Драпово"</c:v>
                </c:pt>
                <c:pt idx="3">
                  <c:v>КСУП "Дружба-Агро"</c:v>
                </c:pt>
                <c:pt idx="4">
                  <c:v>КСУП "Имени Дзержинского"</c:v>
                </c:pt>
                <c:pt idx="5">
                  <c:v>КСУП "Василевичи"</c:v>
                </c:pt>
                <c:pt idx="6">
                  <c:v>КСУП "Имени Суворова"</c:v>
                </c:pt>
                <c:pt idx="7">
                  <c:v>Ф-л "Павлово-Агро"</c:v>
                </c:pt>
                <c:pt idx="8">
                  <c:v>КСУП "Деревновский"</c:v>
                </c:pt>
                <c:pt idx="9">
                  <c:v>ОАО "Сеньковщина"</c:v>
                </c:pt>
                <c:pt idx="10">
                  <c:v>РУСП "Новодевятковичи"</c:v>
                </c:pt>
                <c:pt idx="11">
                  <c:v>РУСП "Победитель"</c:v>
                </c:pt>
                <c:pt idx="12">
                  <c:v>ИООО "Белдан"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106</c:v>
                </c:pt>
                <c:pt idx="1">
                  <c:v>77.900000000000006</c:v>
                </c:pt>
                <c:pt idx="2">
                  <c:v>70.099999999999994</c:v>
                </c:pt>
                <c:pt idx="3">
                  <c:v>114.6</c:v>
                </c:pt>
                <c:pt idx="4">
                  <c:v>118.5</c:v>
                </c:pt>
                <c:pt idx="5">
                  <c:v>107.1</c:v>
                </c:pt>
                <c:pt idx="6">
                  <c:v>83.6</c:v>
                </c:pt>
                <c:pt idx="7">
                  <c:v>106.3</c:v>
                </c:pt>
                <c:pt idx="8">
                  <c:v>82.8</c:v>
                </c:pt>
                <c:pt idx="9">
                  <c:v>91.1</c:v>
                </c:pt>
                <c:pt idx="10">
                  <c:v>75.7</c:v>
                </c:pt>
                <c:pt idx="11">
                  <c:v>96.2</c:v>
                </c:pt>
                <c:pt idx="12">
                  <c:v>156.69999999999999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4785536"/>
        <c:axId val="94787072"/>
      </c:barChart>
      <c:catAx>
        <c:axId val="94785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787072"/>
        <c:crosses val="autoZero"/>
        <c:auto val="1"/>
        <c:lblAlgn val="ctr"/>
        <c:lblOffset val="100"/>
        <c:noMultiLvlLbl val="0"/>
      </c:catAx>
      <c:valAx>
        <c:axId val="94787072"/>
        <c:scaling>
          <c:orientation val="minMax"/>
          <c:max val="160"/>
          <c:min val="5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785536"/>
        <c:crosses val="autoZero"/>
        <c:crossBetween val="between"/>
        <c:majorUnit val="10"/>
        <c:minorUnit val="4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316611758831369E-2"/>
          <c:y val="2.3457866632409691E-2"/>
          <c:w val="0.91084021578247598"/>
          <c:h val="0.690269136762582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9524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524"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524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9524"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 w="9524"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9524"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9524"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9524"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 w="9524">
                <a:solidFill>
                  <a:schemeClr val="tx1"/>
                </a:solidFill>
              </a:ln>
            </c:spPr>
          </c:dPt>
          <c:dLbls>
            <c:dLbl>
              <c:idx val="15"/>
              <c:spPr>
                <a:noFill/>
              </c:spPr>
              <c:txPr>
                <a:bodyPr rot="-5400000" vert="horz"/>
                <a:lstStyle/>
                <a:p>
                  <a:pPr>
                    <a:defRPr sz="22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 rot="-5400000" vert="horz"/>
                <a:lstStyle/>
                <a:p>
                  <a:pPr>
                    <a:defRPr sz="22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Павлово-Агро</c:v>
                </c:pt>
                <c:pt idx="1">
                  <c:v>Им. Дзержинского</c:v>
                </c:pt>
                <c:pt idx="2">
                  <c:v>Сеньковщина</c:v>
                </c:pt>
                <c:pt idx="3">
                  <c:v>Им. Суворова</c:v>
                </c:pt>
                <c:pt idx="4">
                  <c:v>Деревновский</c:v>
                </c:pt>
                <c:pt idx="5">
                  <c:v>Дружба-Агро</c:v>
                </c:pt>
                <c:pt idx="6">
                  <c:v>Победитель</c:v>
                </c:pt>
                <c:pt idx="7">
                  <c:v>Драпово</c:v>
                </c:pt>
                <c:pt idx="8">
                  <c:v>Василевичи</c:v>
                </c:pt>
                <c:pt idx="9">
                  <c:v>Мижевичи</c:v>
                </c:pt>
                <c:pt idx="10">
                  <c:v>Новодевятковичи</c:v>
                </c:pt>
                <c:pt idx="11">
                  <c:v>Район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3179</c:v>
                </c:pt>
                <c:pt idx="1">
                  <c:v>2761</c:v>
                </c:pt>
                <c:pt idx="2">
                  <c:v>2364</c:v>
                </c:pt>
                <c:pt idx="3">
                  <c:v>2279</c:v>
                </c:pt>
                <c:pt idx="4">
                  <c:v>1911</c:v>
                </c:pt>
                <c:pt idx="5">
                  <c:v>1870</c:v>
                </c:pt>
                <c:pt idx="6">
                  <c:v>1554</c:v>
                </c:pt>
                <c:pt idx="7">
                  <c:v>1546</c:v>
                </c:pt>
                <c:pt idx="8">
                  <c:v>1413</c:v>
                </c:pt>
                <c:pt idx="9">
                  <c:v>1101</c:v>
                </c:pt>
                <c:pt idx="10">
                  <c:v>941</c:v>
                </c:pt>
                <c:pt idx="11">
                  <c:v>1933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74"/>
        <c:axId val="156200960"/>
        <c:axId val="156202496"/>
      </c:barChart>
      <c:catAx>
        <c:axId val="15620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6202496"/>
        <c:crosses val="autoZero"/>
        <c:auto val="1"/>
        <c:lblAlgn val="ctr"/>
        <c:lblOffset val="100"/>
        <c:noMultiLvlLbl val="0"/>
      </c:catAx>
      <c:valAx>
        <c:axId val="15620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6200960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  <a:ln w="25397">
          <a:noFill/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37664041994752E-2"/>
          <c:y val="2.4576341031997108E-2"/>
          <c:w val="0.98342466876440249"/>
          <c:h val="0.724714247436559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14"/>
              <c:spPr/>
              <c:txPr>
                <a:bodyPr rot="-5400000" vert="horz"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pPr/>
              <c:txPr>
                <a:bodyPr rot="-5400000" vert="horz"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 rot="-5400000" vert="horz"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Павлово-Агро</c:v>
                </c:pt>
                <c:pt idx="1">
                  <c:v>Им. Дзержинского</c:v>
                </c:pt>
                <c:pt idx="2">
                  <c:v>Им. Суворова</c:v>
                </c:pt>
                <c:pt idx="3">
                  <c:v>Сеньковщина</c:v>
                </c:pt>
                <c:pt idx="4">
                  <c:v>Победитель</c:v>
                </c:pt>
                <c:pt idx="5">
                  <c:v>Василевичи</c:v>
                </c:pt>
                <c:pt idx="6">
                  <c:v>Мижевичи</c:v>
                </c:pt>
                <c:pt idx="7">
                  <c:v>Деревновский</c:v>
                </c:pt>
                <c:pt idx="8">
                  <c:v>Дружба-Агро</c:v>
                </c:pt>
                <c:pt idx="9">
                  <c:v>Драпово</c:v>
                </c:pt>
                <c:pt idx="10">
                  <c:v>Новодевятковичи</c:v>
                </c:pt>
                <c:pt idx="11">
                  <c:v>По району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752</c:v>
                </c:pt>
                <c:pt idx="1">
                  <c:v>656</c:v>
                </c:pt>
                <c:pt idx="2">
                  <c:v>552</c:v>
                </c:pt>
                <c:pt idx="3">
                  <c:v>534</c:v>
                </c:pt>
                <c:pt idx="4">
                  <c:v>487</c:v>
                </c:pt>
                <c:pt idx="5">
                  <c:v>452</c:v>
                </c:pt>
                <c:pt idx="6">
                  <c:v>411</c:v>
                </c:pt>
                <c:pt idx="7">
                  <c:v>395</c:v>
                </c:pt>
                <c:pt idx="8">
                  <c:v>393</c:v>
                </c:pt>
                <c:pt idx="9">
                  <c:v>321</c:v>
                </c:pt>
                <c:pt idx="10">
                  <c:v>216</c:v>
                </c:pt>
                <c:pt idx="11">
                  <c:v>517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157598848"/>
        <c:axId val="157600384"/>
      </c:barChart>
      <c:catAx>
        <c:axId val="15759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7600384"/>
        <c:crosses val="autoZero"/>
        <c:auto val="0"/>
        <c:lblAlgn val="ctr"/>
        <c:lblOffset val="100"/>
        <c:noMultiLvlLbl val="0"/>
      </c:catAx>
      <c:valAx>
        <c:axId val="157600384"/>
        <c:scaling>
          <c:orientation val="minMax"/>
          <c:max val="800"/>
          <c:min val="2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157598848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  <a:ln w="25400">
          <a:noFill/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938536646152169E-2"/>
          <c:y val="3.3454950788600467E-2"/>
          <c:w val="0.91084021578247598"/>
          <c:h val="0.690269136762582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9065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065"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065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9065"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065"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065"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065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 w="9065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 w="9065"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 w="9065"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 w="9065"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 w="9065"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065">
                <a:solidFill>
                  <a:schemeClr val="tx1"/>
                </a:solidFill>
              </a:ln>
            </c:spPr>
          </c:dPt>
          <c:dLbls>
            <c:dLbl>
              <c:idx val="15"/>
              <c:spPr>
                <a:noFill/>
              </c:spPr>
              <c:txPr>
                <a:bodyPr rot="-5400000" vert="horz"/>
                <a:lstStyle/>
                <a:p>
                  <a:pPr>
                    <a:defRPr sz="2094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 rot="-5400000" vert="horz"/>
                <a:lstStyle/>
                <a:p>
                  <a:pPr>
                    <a:defRPr sz="2094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94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Павлово-Агро</c:v>
                </c:pt>
                <c:pt idx="1">
                  <c:v>Им. Дзержинского</c:v>
                </c:pt>
                <c:pt idx="2">
                  <c:v>Им. Суворова</c:v>
                </c:pt>
                <c:pt idx="3">
                  <c:v>Сеньковщина</c:v>
                </c:pt>
                <c:pt idx="4">
                  <c:v>Дружба-Агро</c:v>
                </c:pt>
                <c:pt idx="5">
                  <c:v>Драпово</c:v>
                </c:pt>
                <c:pt idx="6">
                  <c:v>Мижевичи</c:v>
                </c:pt>
                <c:pt idx="7">
                  <c:v>Победитель</c:v>
                </c:pt>
                <c:pt idx="8">
                  <c:v>Деревновский</c:v>
                </c:pt>
                <c:pt idx="9">
                  <c:v>Василевичи</c:v>
                </c:pt>
                <c:pt idx="10">
                  <c:v>Новодевятковичи</c:v>
                </c:pt>
                <c:pt idx="11">
                  <c:v>Район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15.6</c:v>
                </c:pt>
                <c:pt idx="1">
                  <c:v>14.9</c:v>
                </c:pt>
                <c:pt idx="2">
                  <c:v>14.7</c:v>
                </c:pt>
                <c:pt idx="3">
                  <c:v>13</c:v>
                </c:pt>
                <c:pt idx="4">
                  <c:v>12.1</c:v>
                </c:pt>
                <c:pt idx="5">
                  <c:v>10</c:v>
                </c:pt>
                <c:pt idx="6">
                  <c:v>8.5</c:v>
                </c:pt>
                <c:pt idx="7">
                  <c:v>8.1999999999999993</c:v>
                </c:pt>
                <c:pt idx="8">
                  <c:v>8</c:v>
                </c:pt>
                <c:pt idx="9">
                  <c:v>6.5</c:v>
                </c:pt>
                <c:pt idx="10">
                  <c:v>4.8</c:v>
                </c:pt>
                <c:pt idx="11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74"/>
        <c:axId val="159013888"/>
        <c:axId val="159023872"/>
      </c:barChart>
      <c:catAx>
        <c:axId val="15901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9023872"/>
        <c:crosses val="autoZero"/>
        <c:auto val="1"/>
        <c:lblAlgn val="ctr"/>
        <c:lblOffset val="100"/>
        <c:noMultiLvlLbl val="0"/>
      </c:catAx>
      <c:valAx>
        <c:axId val="15902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28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9013888"/>
        <c:crosses val="autoZero"/>
        <c:crossBetween val="between"/>
      </c:valAx>
      <c:spPr>
        <a:noFill/>
        <a:ln w="24173">
          <a:noFill/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713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1986-1D79-4191-9A2D-B0AACBE20D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596D-2C3A-4CF3-8156-03B5786924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64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ACFB-F64D-453E-AE9A-3128FA2CCE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8560-3E9E-4061-887C-C5E65615F7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7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8C04-45CF-4BF3-9125-75DBE9BAD5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347DC-900C-448E-99DD-F7D3E8AF84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8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D47C-6171-4BD6-BBFA-50951C0D5D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7318-0479-4CD8-9E85-32F988D6C8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80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0C59-74FE-4311-97EC-E6C0CC50751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A5BC-D216-4436-87EB-32ACBA98D0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43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35FD-B583-4C76-8689-F5A32A35A7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EE45-77E7-4544-8066-564B5AF78F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34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25DE-777B-4A62-8963-ED3FC35A56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7E62-9668-41EE-A45B-57C7DADE6C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2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DA34-018F-4C3B-8065-4B48CC9564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9A21-4C01-44E0-B745-174BB06198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B660-D17A-41C6-AAC5-8B817CB60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D10F-D643-4274-A647-EC7CA2213E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3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2A73A-C849-4096-B8D0-8AB737B48C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EA94-603E-46A7-AB02-5087A99EA6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876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8C585-08E2-4884-B2D4-7288214232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E789-81DA-413D-9791-8FE3844ACA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26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1986-1D79-4191-9A2D-B0AACBE20D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596D-2C3A-4CF3-8156-03B5786924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274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ACFB-F64D-453E-AE9A-3128FA2CCE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8560-3E9E-4061-887C-C5E65615F7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236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8C04-45CF-4BF3-9125-75DBE9BAD5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347DC-900C-448E-99DD-F7D3E8AF84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40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D47C-6171-4BD6-BBFA-50951C0D5D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7318-0479-4CD8-9E85-32F988D6C8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48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0C59-74FE-4311-97EC-E6C0CC50751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A5BC-D216-4436-87EB-32ACBA98D0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268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35FD-B583-4C76-8689-F5A32A35A7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EE45-77E7-4544-8066-564B5AF78F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724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25DE-777B-4A62-8963-ED3FC35A56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7E62-9668-41EE-A45B-57C7DADE6C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DA34-018F-4C3B-8065-4B48CC9564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9A21-4C01-44E0-B745-174BB06198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697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B660-D17A-41C6-AAC5-8B817CB60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D10F-D643-4274-A647-EC7CA2213E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168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2A73A-C849-4096-B8D0-8AB737B48C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EA94-603E-46A7-AB02-5087A99EA6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645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8C585-08E2-4884-B2D4-7288214232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E789-81DA-413D-9791-8FE3844ACA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382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1986-1D79-4191-9A2D-B0AACBE20D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596D-2C3A-4CF3-8156-03B5786924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755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ACFB-F64D-453E-AE9A-3128FA2CCE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8560-3E9E-4061-887C-C5E65615F7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367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8C04-45CF-4BF3-9125-75DBE9BAD5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347DC-900C-448E-99DD-F7D3E8AF84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040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D47C-6171-4BD6-BBFA-50951C0D5D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7318-0479-4CD8-9E85-32F988D6C8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173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0C59-74FE-4311-97EC-E6C0CC50751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A5BC-D216-4436-87EB-32ACBA98D0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9605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35FD-B583-4C76-8689-F5A32A35A7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EE45-77E7-4544-8066-564B5AF78F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31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25DE-777B-4A62-8963-ED3FC35A56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7E62-9668-41EE-A45B-57C7DADE6C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049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DA34-018F-4C3B-8065-4B48CC9564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9A21-4C01-44E0-B745-174BB06198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280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B660-D17A-41C6-AAC5-8B817CB60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D10F-D643-4274-A647-EC7CA2213E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878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2A73A-C849-4096-B8D0-8AB737B48C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EA94-603E-46A7-AB02-5087A99EA6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325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8C585-08E2-4884-B2D4-7288214232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E789-81DA-413D-9791-8FE3844ACA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683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1986-1D79-4191-9A2D-B0AACBE20D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596D-2C3A-4CF3-8156-03B5786924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459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ACFB-F64D-453E-AE9A-3128FA2CCE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8560-3E9E-4061-887C-C5E65615F7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139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8C04-45CF-4BF3-9125-75DBE9BAD5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347DC-900C-448E-99DD-F7D3E8AF84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072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D47C-6171-4BD6-BBFA-50951C0D5D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7318-0479-4CD8-9E85-32F988D6C8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930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0C59-74FE-4311-97EC-E6C0CC50751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A5BC-D216-4436-87EB-32ACBA98D0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1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35FD-B583-4C76-8689-F5A32A35A7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EE45-77E7-4544-8066-564B5AF78F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587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25DE-777B-4A62-8963-ED3FC35A56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7E62-9668-41EE-A45B-57C7DADE6C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826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DA34-018F-4C3B-8065-4B48CC9564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9A21-4C01-44E0-B745-174BB06198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6334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B660-D17A-41C6-AAC5-8B817CB60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D10F-D643-4274-A647-EC7CA2213E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170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2A73A-C849-4096-B8D0-8AB737B48C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EA94-603E-46A7-AB02-5087A99EA6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586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8C585-08E2-4884-B2D4-7288214232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E789-81DA-413D-9791-8FE3844ACA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B4671-A21F-41DA-BFE8-A20FD1391E68}" type="datetimeFigureOut">
              <a:rPr lang="ru-RU" smtClean="0"/>
              <a:pPr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AA41C-964A-46B8-A64C-62047EFC013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760D1A-77C3-4AAB-8336-8A09E3858A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1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AA41C-964A-46B8-A64C-62047EFC013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760D1A-77C3-4AAB-8336-8A09E3858A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9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AA41C-964A-46B8-A64C-62047EFC013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760D1A-77C3-4AAB-8336-8A09E3858A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16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AA41C-964A-46B8-A64C-62047EFC013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760D1A-77C3-4AAB-8336-8A09E3858A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3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64096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итогах работы сельскохозяйственных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Слонимского района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январь-июнь 2019 года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949748"/>
              </p:ext>
            </p:extLst>
          </p:nvPr>
        </p:nvGraphicFramePr>
        <p:xfrm>
          <a:off x="35496" y="44627"/>
          <a:ext cx="9001000" cy="6668561"/>
        </p:xfrm>
        <a:graphic>
          <a:graphicData uri="http://schemas.openxmlformats.org/drawingml/2006/table">
            <a:tbl>
              <a:tblPr/>
              <a:tblGrid>
                <a:gridCol w="2163950">
                  <a:extLst>
                    <a:ext uri="{9D8B030D-6E8A-4147-A177-3AD203B41FA5}">
                      <a16:colId xmlns="" xmlns:a16="http://schemas.microsoft.com/office/drawing/2014/main" val="416136567"/>
                    </a:ext>
                  </a:extLst>
                </a:gridCol>
                <a:gridCol w="665831">
                  <a:extLst>
                    <a:ext uri="{9D8B030D-6E8A-4147-A177-3AD203B41FA5}">
                      <a16:colId xmlns="" xmlns:a16="http://schemas.microsoft.com/office/drawing/2014/main" val="1499872180"/>
                    </a:ext>
                  </a:extLst>
                </a:gridCol>
                <a:gridCol w="714726">
                  <a:extLst>
                    <a:ext uri="{9D8B030D-6E8A-4147-A177-3AD203B41FA5}">
                      <a16:colId xmlns="" xmlns:a16="http://schemas.microsoft.com/office/drawing/2014/main" val="236280348"/>
                    </a:ext>
                  </a:extLst>
                </a:gridCol>
                <a:gridCol w="777065">
                  <a:extLst>
                    <a:ext uri="{9D8B030D-6E8A-4147-A177-3AD203B41FA5}">
                      <a16:colId xmlns="" xmlns:a16="http://schemas.microsoft.com/office/drawing/2014/main" val="823633171"/>
                    </a:ext>
                  </a:extLst>
                </a:gridCol>
                <a:gridCol w="777065">
                  <a:extLst>
                    <a:ext uri="{9D8B030D-6E8A-4147-A177-3AD203B41FA5}">
                      <a16:colId xmlns="" xmlns:a16="http://schemas.microsoft.com/office/drawing/2014/main" val="550874402"/>
                    </a:ext>
                  </a:extLst>
                </a:gridCol>
                <a:gridCol w="807738">
                  <a:extLst>
                    <a:ext uri="{9D8B030D-6E8A-4147-A177-3AD203B41FA5}">
                      <a16:colId xmlns="" xmlns:a16="http://schemas.microsoft.com/office/drawing/2014/main" val="413767087"/>
                    </a:ext>
                  </a:extLst>
                </a:gridCol>
                <a:gridCol w="777065">
                  <a:extLst>
                    <a:ext uri="{9D8B030D-6E8A-4147-A177-3AD203B41FA5}">
                      <a16:colId xmlns="" xmlns:a16="http://schemas.microsoft.com/office/drawing/2014/main" val="1694139480"/>
                    </a:ext>
                  </a:extLst>
                </a:gridCol>
                <a:gridCol w="804329">
                  <a:extLst>
                    <a:ext uri="{9D8B030D-6E8A-4147-A177-3AD203B41FA5}">
                      <a16:colId xmlns="" xmlns:a16="http://schemas.microsoft.com/office/drawing/2014/main" val="285321218"/>
                    </a:ext>
                  </a:extLst>
                </a:gridCol>
                <a:gridCol w="804329">
                  <a:extLst>
                    <a:ext uri="{9D8B030D-6E8A-4147-A177-3AD203B41FA5}">
                      <a16:colId xmlns="" xmlns:a16="http://schemas.microsoft.com/office/drawing/2014/main" val="2657374537"/>
                    </a:ext>
                  </a:extLst>
                </a:gridCol>
                <a:gridCol w="708902">
                  <a:extLst>
                    <a:ext uri="{9D8B030D-6E8A-4147-A177-3AD203B41FA5}">
                      <a16:colId xmlns="" xmlns:a16="http://schemas.microsoft.com/office/drawing/2014/main" val="1364221845"/>
                    </a:ext>
                  </a:extLst>
                </a:gridCol>
              </a:tblGrid>
              <a:tr h="96386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эффективность сельскохозяйственного производства за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январь-май 2019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по сельскохозяйственным организациям Слонимского района</a:t>
                      </a:r>
                    </a:p>
                  </a:txBody>
                  <a:tcPr marL="7556" marR="7556" marT="7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8065622"/>
                  </a:ext>
                </a:extLst>
              </a:tr>
              <a:tr h="15416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КСУП, РУСП и других хозяйств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Выручка от реализации продукции,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 к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(убыток) от реализации продукции, тыс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прибыль, тыс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9540413"/>
                  </a:ext>
                </a:extLst>
              </a:tr>
              <a:tr h="5187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8962338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Мижевичи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-447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-15,9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-40,9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9285986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Драпово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-5,1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1053437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Дружба-Агро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-13,0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-17,1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8532812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Дзержинского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9872899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Василевичи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-23,3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-84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5244794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Суворова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-3,9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150621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Павлово-Агро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6054423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Деревновский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-11,8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9484057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Сеньковщина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4581266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Новодевятковичи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-518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-48,1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-76,1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-295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1968482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"Победитель"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-24,0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-94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2424934"/>
                  </a:ext>
                </a:extLst>
              </a:tr>
              <a:tr h="390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"Птицефабрика Слонимская"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-530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-26,5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-157,3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-805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3835912"/>
                  </a:ext>
                </a:extLst>
              </a:tr>
              <a:tr h="262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с/х: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-475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-10,5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-1341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596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7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269067"/>
              </p:ext>
            </p:extLst>
          </p:nvPr>
        </p:nvGraphicFramePr>
        <p:xfrm>
          <a:off x="-18158" y="692697"/>
          <a:ext cx="9036051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143768" y="188640"/>
            <a:ext cx="9144000" cy="5492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Производительность труда (тыс. руб.) 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удельный вес заработной платы с начислениями в выручке (%)</a:t>
            </a:r>
          </a:p>
        </p:txBody>
      </p:sp>
      <p:sp>
        <p:nvSpPr>
          <p:cNvPr id="39940" name="TextBox 6"/>
          <p:cNvSpPr txBox="1">
            <a:spLocks noChangeArrowheads="1"/>
          </p:cNvSpPr>
          <p:nvPr/>
        </p:nvSpPr>
        <p:spPr bwMode="auto">
          <a:xfrm>
            <a:off x="4283968" y="2387600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32,9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2" name="TextBox 8"/>
          <p:cNvSpPr txBox="1">
            <a:spLocks noChangeArrowheads="1"/>
          </p:cNvSpPr>
          <p:nvPr/>
        </p:nvSpPr>
        <p:spPr bwMode="auto">
          <a:xfrm>
            <a:off x="4932362" y="2726710"/>
            <a:ext cx="5174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37,8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3" name="TextBox 9"/>
          <p:cNvSpPr txBox="1">
            <a:spLocks noChangeArrowheads="1"/>
          </p:cNvSpPr>
          <p:nvPr/>
        </p:nvSpPr>
        <p:spPr bwMode="auto">
          <a:xfrm>
            <a:off x="5594794" y="2817686"/>
            <a:ext cx="4893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38,4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4" name="TextBox 10"/>
          <p:cNvSpPr txBox="1">
            <a:spLocks noChangeArrowheads="1"/>
          </p:cNvSpPr>
          <p:nvPr/>
        </p:nvSpPr>
        <p:spPr bwMode="auto">
          <a:xfrm>
            <a:off x="6296024" y="2864803"/>
            <a:ext cx="5082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39,4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6" name="TextBox 12"/>
          <p:cNvSpPr txBox="1">
            <a:spLocks noChangeArrowheads="1"/>
          </p:cNvSpPr>
          <p:nvPr/>
        </p:nvSpPr>
        <p:spPr bwMode="auto">
          <a:xfrm>
            <a:off x="7020272" y="3212976"/>
            <a:ext cx="504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45,2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8" name="TextBox 14"/>
          <p:cNvSpPr txBox="1">
            <a:spLocks noChangeArrowheads="1"/>
          </p:cNvSpPr>
          <p:nvPr/>
        </p:nvSpPr>
        <p:spPr bwMode="auto">
          <a:xfrm>
            <a:off x="7668344" y="3645024"/>
            <a:ext cx="5032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60,6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50" name="TextBox 16"/>
          <p:cNvSpPr txBox="1">
            <a:spLocks noChangeArrowheads="1"/>
          </p:cNvSpPr>
          <p:nvPr/>
        </p:nvSpPr>
        <p:spPr bwMode="auto">
          <a:xfrm>
            <a:off x="1544272" y="1209610"/>
            <a:ext cx="461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32,8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51" name="TextBox 17"/>
          <p:cNvSpPr txBox="1">
            <a:spLocks noChangeArrowheads="1"/>
          </p:cNvSpPr>
          <p:nvPr/>
        </p:nvSpPr>
        <p:spPr bwMode="auto">
          <a:xfrm>
            <a:off x="2195736" y="1332230"/>
            <a:ext cx="504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29,4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52" name="TextBox 18"/>
          <p:cNvSpPr txBox="1">
            <a:spLocks noChangeArrowheads="1"/>
          </p:cNvSpPr>
          <p:nvPr/>
        </p:nvSpPr>
        <p:spPr bwMode="auto">
          <a:xfrm>
            <a:off x="2829837" y="1700213"/>
            <a:ext cx="4953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34,9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54" name="TextBox 20"/>
          <p:cNvSpPr txBox="1">
            <a:spLocks noChangeArrowheads="1"/>
          </p:cNvSpPr>
          <p:nvPr/>
        </p:nvSpPr>
        <p:spPr bwMode="auto">
          <a:xfrm>
            <a:off x="3563888" y="1978025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31,4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55" name="TextBox 21"/>
          <p:cNvSpPr txBox="1">
            <a:spLocks noChangeArrowheads="1"/>
          </p:cNvSpPr>
          <p:nvPr/>
        </p:nvSpPr>
        <p:spPr bwMode="auto">
          <a:xfrm>
            <a:off x="8388424" y="2096008"/>
            <a:ext cx="504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34,7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56" name="TextBox 22"/>
          <p:cNvSpPr txBox="1">
            <a:spLocks noChangeArrowheads="1"/>
          </p:cNvSpPr>
          <p:nvPr/>
        </p:nvSpPr>
        <p:spPr bwMode="auto">
          <a:xfrm>
            <a:off x="827584" y="1056005"/>
            <a:ext cx="4746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30,6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66847962"/>
              </p:ext>
            </p:extLst>
          </p:nvPr>
        </p:nvGraphicFramePr>
        <p:xfrm>
          <a:off x="0" y="260648"/>
          <a:ext cx="914400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1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31965"/>
              </p:ext>
            </p:extLst>
          </p:nvPr>
        </p:nvGraphicFramePr>
        <p:xfrm>
          <a:off x="35498" y="-3"/>
          <a:ext cx="9108501" cy="6858000"/>
        </p:xfrm>
        <a:graphic>
          <a:graphicData uri="http://schemas.openxmlformats.org/drawingml/2006/table">
            <a:tbl>
              <a:tblPr/>
              <a:tblGrid>
                <a:gridCol w="2304656"/>
                <a:gridCol w="1114696"/>
                <a:gridCol w="1263843"/>
                <a:gridCol w="1561219"/>
                <a:gridCol w="1412531"/>
                <a:gridCol w="1451556"/>
              </a:tblGrid>
              <a:tr h="65727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выполнения прогноза производства молока за 1 полугодие 2019 года 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604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КСУП, РУСП и других организаций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молока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месяцев, тонн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% к прогнозу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2018 году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%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году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4 года)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роста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05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июнь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47,6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84,4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35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2060,7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2176,1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Дзержинского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1103,6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5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Суворова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1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Павлово-Агро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Деревновский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108,2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Новодевятковичи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28,2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62,5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1555,1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67,9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23389,1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0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870439"/>
              </p:ext>
            </p:extLst>
          </p:nvPr>
        </p:nvGraphicFramePr>
        <p:xfrm>
          <a:off x="1" y="521445"/>
          <a:ext cx="9144000" cy="6336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0" y="-15960"/>
            <a:ext cx="9144000" cy="5492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Продуктивность дойного стада за 1 полугодие 2019 г., кг</a:t>
            </a:r>
          </a:p>
        </p:txBody>
      </p:sp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3635896" y="2237391"/>
            <a:ext cx="504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-391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0" name="TextBox 6"/>
          <p:cNvSpPr txBox="1">
            <a:spLocks noChangeArrowheads="1"/>
          </p:cNvSpPr>
          <p:nvPr/>
        </p:nvSpPr>
        <p:spPr bwMode="auto">
          <a:xfrm>
            <a:off x="4283968" y="2375890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601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41" name="TextBox 7"/>
          <p:cNvSpPr txBox="1">
            <a:spLocks noChangeArrowheads="1"/>
          </p:cNvSpPr>
          <p:nvPr/>
        </p:nvSpPr>
        <p:spPr bwMode="auto">
          <a:xfrm>
            <a:off x="4951343" y="2689454"/>
            <a:ext cx="4333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-76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2" name="TextBox 8"/>
          <p:cNvSpPr txBox="1">
            <a:spLocks noChangeArrowheads="1"/>
          </p:cNvSpPr>
          <p:nvPr/>
        </p:nvSpPr>
        <p:spPr bwMode="auto">
          <a:xfrm>
            <a:off x="5580112" y="2780539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-196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4" name="TextBox 10"/>
          <p:cNvSpPr txBox="1">
            <a:spLocks noChangeArrowheads="1"/>
          </p:cNvSpPr>
          <p:nvPr/>
        </p:nvSpPr>
        <p:spPr bwMode="auto">
          <a:xfrm>
            <a:off x="6300788" y="2919444"/>
            <a:ext cx="431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116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46" name="TextBox 12"/>
          <p:cNvSpPr txBox="1">
            <a:spLocks noChangeArrowheads="1"/>
          </p:cNvSpPr>
          <p:nvPr/>
        </p:nvSpPr>
        <p:spPr bwMode="auto">
          <a:xfrm>
            <a:off x="6997700" y="3284984"/>
            <a:ext cx="5266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-152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7" name="TextBox 13"/>
          <p:cNvSpPr txBox="1">
            <a:spLocks noChangeArrowheads="1"/>
          </p:cNvSpPr>
          <p:nvPr/>
        </p:nvSpPr>
        <p:spPr bwMode="auto">
          <a:xfrm>
            <a:off x="7740352" y="3451132"/>
            <a:ext cx="4318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31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49" name="TextBox 15"/>
          <p:cNvSpPr txBox="1">
            <a:spLocks noChangeArrowheads="1"/>
          </p:cNvSpPr>
          <p:nvPr/>
        </p:nvSpPr>
        <p:spPr bwMode="auto">
          <a:xfrm>
            <a:off x="1523160" y="1228724"/>
            <a:ext cx="403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296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51" name="TextBox 17"/>
          <p:cNvSpPr txBox="1">
            <a:spLocks noChangeArrowheads="1"/>
          </p:cNvSpPr>
          <p:nvPr/>
        </p:nvSpPr>
        <p:spPr bwMode="auto">
          <a:xfrm>
            <a:off x="2267744" y="1734567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-33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9953" name="TextBox 19"/>
          <p:cNvSpPr txBox="1">
            <a:spLocks noChangeArrowheads="1"/>
          </p:cNvSpPr>
          <p:nvPr/>
        </p:nvSpPr>
        <p:spPr bwMode="auto">
          <a:xfrm>
            <a:off x="2987824" y="1835943"/>
            <a:ext cx="431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200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55" name="TextBox 21"/>
          <p:cNvSpPr txBox="1">
            <a:spLocks noChangeArrowheads="1"/>
          </p:cNvSpPr>
          <p:nvPr/>
        </p:nvSpPr>
        <p:spPr bwMode="auto">
          <a:xfrm>
            <a:off x="8388422" y="2237391"/>
            <a:ext cx="4333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112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9956" name="TextBox 22"/>
          <p:cNvSpPr txBox="1">
            <a:spLocks noChangeArrowheads="1"/>
          </p:cNvSpPr>
          <p:nvPr/>
        </p:nvSpPr>
        <p:spPr bwMode="auto">
          <a:xfrm>
            <a:off x="819632" y="692696"/>
            <a:ext cx="6329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203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500231"/>
              </p:ext>
            </p:extLst>
          </p:nvPr>
        </p:nvGraphicFramePr>
        <p:xfrm>
          <a:off x="0" y="3"/>
          <a:ext cx="9108505" cy="6813375"/>
        </p:xfrm>
        <a:graphic>
          <a:graphicData uri="http://schemas.openxmlformats.org/drawingml/2006/table">
            <a:tbl>
              <a:tblPr/>
              <a:tblGrid>
                <a:gridCol w="1669015"/>
                <a:gridCol w="871025"/>
                <a:gridCol w="653268"/>
                <a:gridCol w="798439"/>
                <a:gridCol w="725854"/>
                <a:gridCol w="653268"/>
                <a:gridCol w="798439"/>
                <a:gridCol w="725854"/>
                <a:gridCol w="725854"/>
                <a:gridCol w="798439"/>
                <a:gridCol w="689050"/>
              </a:tblGrid>
              <a:tr h="878409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качестве реализованного молока на ОАО «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Щучинский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маслосырзавод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за 1 полугодие 2019 г.</a:t>
                      </a:r>
                    </a:p>
                  </a:txBody>
                  <a:tcPr marL="5988" marR="5988" marT="5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29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сельхозорганизации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реализовано в зачетном весе, 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Сорт «Экстра»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Высший сорт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Первый сорт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630">
                <a:tc vMerge="1"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удельный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вес, 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 (+,-) к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2018 г.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тонн</a:t>
                      </a:r>
                    </a:p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удельный вес, %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% (+,-) к 2018 г.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тонн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удельный вес, %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% (+,-) к 2018 г.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-13,1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84,4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1852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-16,3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630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1762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-77,6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-9,6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399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Дзержинского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4162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-23,4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2470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-14,3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980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-10,8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454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Суворова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2793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-24,2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-8,0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1415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Павлово-Агро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2274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72,3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Деревновский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980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75,0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3002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2316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-15,7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1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Новодевятковичи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-29,1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72,2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1488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-19,5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Итого: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21088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5744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10333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49,0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5011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7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508992"/>
              </p:ext>
            </p:extLst>
          </p:nvPr>
        </p:nvGraphicFramePr>
        <p:xfrm>
          <a:off x="-2" y="652973"/>
          <a:ext cx="9036497" cy="5969757"/>
        </p:xfrm>
        <a:graphic>
          <a:graphicData uri="http://schemas.openxmlformats.org/drawingml/2006/table">
            <a:tbl>
              <a:tblPr/>
              <a:tblGrid>
                <a:gridCol w="1713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11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32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011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011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2320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0110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155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276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2320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4824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76063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6561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КСУП, 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РУСП и других хозяйств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Продукция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выращивания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тонн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Продукция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выращивания КРС, 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тонн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скота и птицы на убой (в живом весе), тонн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5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к прогнозу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% к 2015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% 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Мижевичи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Драпово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205,2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119,4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261,8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Дружба-Агро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Им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Дзержинского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113,4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113,4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107,2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5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Василевичи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88,0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107,2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88,0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107,2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67,4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123,0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Им</a:t>
                      </a:r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Суворова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499,2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250,4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50,2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154,0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499,4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Павлово-Агро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145,1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299,8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Деревновский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80,8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80,8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76,8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74,0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Сеньковщина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866,1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866,1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1068,5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764,3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Новодевятковичи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Победитель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ИООО«Белдан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1905,7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2985,1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156,6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2319,8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2790,8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6561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Филиал ОАО   «Агрокомбинат «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Скидельский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990,5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731,3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Птицефабрика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4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5166,2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6404,3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124,0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2511,0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2261,3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5599,6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6163,5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110,1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237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 без ИООО «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Белдан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3260,5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3419,2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2511,0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2261,3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3279,8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3372,7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102,8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30" marR="8730" marT="87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6997057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10400" y="0"/>
            <a:ext cx="82296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Информация о производстве и реализации продукции животноводства за январь-июнь 2019 года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92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Среднесуточные привесы КРС за 1 полугодие 2019 г.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139053"/>
              </p:ext>
            </p:extLst>
          </p:nvPr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155" name="TextBox 4"/>
          <p:cNvSpPr txBox="1">
            <a:spLocks noChangeArrowheads="1"/>
          </p:cNvSpPr>
          <p:nvPr/>
        </p:nvSpPr>
        <p:spPr bwMode="auto">
          <a:xfrm>
            <a:off x="323528" y="777969"/>
            <a:ext cx="431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-60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9158" name="TextBox 7"/>
          <p:cNvSpPr txBox="1">
            <a:spLocks noChangeArrowheads="1"/>
          </p:cNvSpPr>
          <p:nvPr/>
        </p:nvSpPr>
        <p:spPr bwMode="auto">
          <a:xfrm>
            <a:off x="4735440" y="3362229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</a:t>
            </a: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32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49159" name="TextBox 8"/>
          <p:cNvSpPr txBox="1">
            <a:spLocks noChangeArrowheads="1"/>
          </p:cNvSpPr>
          <p:nvPr/>
        </p:nvSpPr>
        <p:spPr bwMode="auto">
          <a:xfrm>
            <a:off x="5436096" y="3498530"/>
            <a:ext cx="4841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-100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9161" name="TextBox 10"/>
          <p:cNvSpPr txBox="1">
            <a:spLocks noChangeArrowheads="1"/>
          </p:cNvSpPr>
          <p:nvPr/>
        </p:nvSpPr>
        <p:spPr bwMode="auto">
          <a:xfrm>
            <a:off x="6228184" y="3552189"/>
            <a:ext cx="4937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-101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9162" name="TextBox 11"/>
          <p:cNvSpPr txBox="1">
            <a:spLocks noChangeArrowheads="1"/>
          </p:cNvSpPr>
          <p:nvPr/>
        </p:nvSpPr>
        <p:spPr bwMode="auto">
          <a:xfrm>
            <a:off x="6948264" y="4032488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-32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9164" name="TextBox 13"/>
          <p:cNvSpPr txBox="1">
            <a:spLocks noChangeArrowheads="1"/>
          </p:cNvSpPr>
          <p:nvPr/>
        </p:nvSpPr>
        <p:spPr bwMode="auto">
          <a:xfrm>
            <a:off x="7771018" y="4586640"/>
            <a:ext cx="339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-48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9165" name="TextBox 14"/>
          <p:cNvSpPr txBox="1">
            <a:spLocks noChangeArrowheads="1"/>
          </p:cNvSpPr>
          <p:nvPr/>
        </p:nvSpPr>
        <p:spPr bwMode="auto">
          <a:xfrm>
            <a:off x="8532440" y="2566452"/>
            <a:ext cx="5032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-58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9168" name="TextBox 19"/>
          <p:cNvSpPr txBox="1">
            <a:spLocks noChangeArrowheads="1"/>
          </p:cNvSpPr>
          <p:nvPr/>
        </p:nvSpPr>
        <p:spPr bwMode="auto">
          <a:xfrm>
            <a:off x="1104232" y="1452556"/>
            <a:ext cx="504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+46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49169" name="TextBox 20"/>
          <p:cNvSpPr txBox="1">
            <a:spLocks noChangeArrowheads="1"/>
          </p:cNvSpPr>
          <p:nvPr/>
        </p:nvSpPr>
        <p:spPr bwMode="auto">
          <a:xfrm>
            <a:off x="1862045" y="2294921"/>
            <a:ext cx="346075" cy="2778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+9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49170" name="TextBox 21"/>
          <p:cNvSpPr txBox="1">
            <a:spLocks noChangeArrowheads="1"/>
          </p:cNvSpPr>
          <p:nvPr/>
        </p:nvSpPr>
        <p:spPr bwMode="auto">
          <a:xfrm>
            <a:off x="2555776" y="2433827"/>
            <a:ext cx="504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-207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28988" y="2744948"/>
            <a:ext cx="431800" cy="2778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+87</a:t>
            </a:r>
            <a:endParaRPr lang="ru-RU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172" name="TextBox 23"/>
          <p:cNvSpPr txBox="1">
            <a:spLocks noChangeArrowheads="1"/>
          </p:cNvSpPr>
          <p:nvPr/>
        </p:nvSpPr>
        <p:spPr bwMode="auto">
          <a:xfrm>
            <a:off x="3995936" y="3022760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+26</a:t>
            </a:r>
            <a:endParaRPr lang="ru-RU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324316"/>
              </p:ext>
            </p:extLst>
          </p:nvPr>
        </p:nvGraphicFramePr>
        <p:xfrm>
          <a:off x="0" y="22904"/>
          <a:ext cx="9144000" cy="6835093"/>
        </p:xfrm>
        <a:graphic>
          <a:graphicData uri="http://schemas.openxmlformats.org/drawingml/2006/table">
            <a:tbl>
              <a:tblPr/>
              <a:tblGrid>
                <a:gridCol w="1907704"/>
                <a:gridCol w="1410684"/>
                <a:gridCol w="1401096"/>
                <a:gridCol w="958646"/>
                <a:gridCol w="958646"/>
                <a:gridCol w="1253612"/>
                <a:gridCol w="1253612"/>
              </a:tblGrid>
              <a:tr h="878104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 о численности крупного рогатого скота</a:t>
                      </a:r>
                    </a:p>
                    <a:p>
                      <a:pPr algn="ctr" rtl="0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2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КСУП,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РУСП, ОАО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КРС на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1.07.2019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+/-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 плану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июля 2018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января 2019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 месяц </a:t>
                      </a:r>
                      <a:endParaRPr lang="ru-RU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 1 июня)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 1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июля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2015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2705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-525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-765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-428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-8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-1683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2941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-219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-144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-158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+45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2713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-77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+66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-58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+60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-270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Дзержинского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5309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+264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+379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+229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+33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+621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-95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-355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Суворова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+208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+246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+107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+175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Павлово-Агро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3205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+41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+33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-90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+764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Деревновский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1827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+36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7648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-86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-149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-410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Новодевятковичи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1988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-62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-362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-93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+50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-1869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2184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-86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-63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-76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-430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32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Слонимский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р-н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35123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-614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-765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-614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-106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-3376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2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702025"/>
              </p:ext>
            </p:extLst>
          </p:nvPr>
        </p:nvGraphicFramePr>
        <p:xfrm>
          <a:off x="-2" y="188637"/>
          <a:ext cx="9144001" cy="6427983"/>
        </p:xfrm>
        <a:graphic>
          <a:graphicData uri="http://schemas.openxmlformats.org/drawingml/2006/table">
            <a:tbl>
              <a:tblPr/>
              <a:tblGrid>
                <a:gridCol w="2339754">
                  <a:extLst>
                    <a:ext uri="{9D8B030D-6E8A-4147-A177-3AD203B41FA5}">
                      <a16:colId xmlns="" xmlns:a16="http://schemas.microsoft.com/office/drawing/2014/main" val="2396934207"/>
                    </a:ext>
                  </a:extLst>
                </a:gridCol>
                <a:gridCol w="720080"/>
                <a:gridCol w="720080">
                  <a:extLst>
                    <a:ext uri="{9D8B030D-6E8A-4147-A177-3AD203B41FA5}">
                      <a16:colId xmlns="" xmlns:a16="http://schemas.microsoft.com/office/drawing/2014/main" val="25625547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3438159329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3492935024"/>
                    </a:ext>
                  </a:extLst>
                </a:gridCol>
                <a:gridCol w="648072"/>
                <a:gridCol w="576064"/>
                <a:gridCol w="576064">
                  <a:extLst>
                    <a:ext uri="{9D8B030D-6E8A-4147-A177-3AD203B41FA5}">
                      <a16:colId xmlns="" xmlns:a16="http://schemas.microsoft.com/office/drawing/2014/main" val="26158832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1951734141"/>
                    </a:ext>
                  </a:extLst>
                </a:gridCol>
                <a:gridCol w="580957">
                  <a:extLst>
                    <a:ext uri="{9D8B030D-6E8A-4147-A177-3AD203B41FA5}">
                      <a16:colId xmlns="" xmlns:a16="http://schemas.microsoft.com/office/drawing/2014/main" val="2934420857"/>
                    </a:ext>
                  </a:extLst>
                </a:gridCol>
                <a:gridCol w="139123"/>
                <a:gridCol w="683567"/>
              </a:tblGrid>
              <a:tr h="79784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Оперативная информация о заготовке травяных кормов на 24.07.2019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7860936"/>
                  </a:ext>
                </a:extLst>
              </a:tr>
              <a:tr h="42629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Наименование хозяйств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Заготовка кормов из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трав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4977802"/>
                  </a:ext>
                </a:extLst>
              </a:tr>
              <a:tr h="6117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Заготовлено кормов из трав,                тонн </a:t>
                      </a:r>
                      <a:r>
                        <a:rPr lang="ru-RU" sz="16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к.ед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Заготовлено в расчете на условную голову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скота, </a:t>
                      </a:r>
                      <a:r>
                        <a:rPr lang="ru-RU" sz="16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ц.к.ед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3307814"/>
                  </a:ext>
                </a:extLst>
              </a:tr>
              <a:tr h="6560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% к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% к 2018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2018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+,- к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+,- к 2018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6543713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КСУП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"Мижевичи"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2012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1666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2135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106,1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128,2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7,1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6,2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9,8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+2,7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+3,6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435120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КСУП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"Драпово"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3903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1681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1942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49,8</a:t>
                      </a:r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115,5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17,1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7,1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8,5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-8,6</a:t>
                      </a:r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+1,4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1950281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КСУП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"Дружба-Агро"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1820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1286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1771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97,3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137,7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9,0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6,4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8,6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-0,4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+2,2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4201792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КСУП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им. Дзержинского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1979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1653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2673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135,1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161,7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5,7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4,6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7,0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+1,3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+2,4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8360205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КСУП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"Василевичи"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1210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858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1243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102,7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144,9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8,3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6,1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9,3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+1,0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+3,2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3243989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КСУП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им. Суворова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2254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1700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2212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98,1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130,1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11,4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8,4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10,2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-1,2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+1,8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3845506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Ф-л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"Павлово-Агро"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1494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1242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1826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122,2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147,0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7,0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5,6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7,9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+0,9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+2,3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5309127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КСУП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"Деревновский"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1477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1685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1437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97,3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85,3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11,0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12,0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10,2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-0,8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-1,8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091458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ОАО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"Сеньковщина"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3137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2456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3247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103,5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132,2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6,2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4,7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6,2</a:t>
                      </a:r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0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+1,5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715525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РУСП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"Новодевятковичи"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952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306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639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67,1</a:t>
                      </a:r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208,8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4,4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1,6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4,4</a:t>
                      </a:r>
                      <a:endParaRPr lang="en-US" sz="17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0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+2,8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2145643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РУСП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"Победитель"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1208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843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1818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150,5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215,7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6,8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4,8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10,6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+3,8</a:t>
                      </a:r>
                      <a:endParaRPr lang="en-US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+5,8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3578410"/>
                  </a:ext>
                </a:extLst>
              </a:tr>
              <a:tr h="32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Итого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по району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21908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15857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20943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95,6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132,1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8,3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5,9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8,1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-0,2</a:t>
                      </a:r>
                      <a:endParaRPr lang="en-US" sz="17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+2,2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90820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7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1506</Words>
  <Application>Microsoft Office PowerPoint</Application>
  <PresentationFormat>Экран (4:3)</PresentationFormat>
  <Paragraphs>883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Тема Office</vt:lpstr>
      <vt:lpstr>1_Тема Office</vt:lpstr>
      <vt:lpstr>2_Тема Office</vt:lpstr>
      <vt:lpstr>3_Тема Office</vt:lpstr>
      <vt:lpstr>4_Тема Office</vt:lpstr>
      <vt:lpstr>Об итогах работы сельскохозяйственных организаций Слонимского района за январь-июнь 2019 года</vt:lpstr>
      <vt:lpstr>Презентация PowerPoint</vt:lpstr>
      <vt:lpstr>Презентация PowerPoint</vt:lpstr>
      <vt:lpstr>Продуктивность дойного стада за 1 полугодие 2019 г., кг</vt:lpstr>
      <vt:lpstr>Презентация PowerPoint</vt:lpstr>
      <vt:lpstr>Презентация PowerPoint</vt:lpstr>
      <vt:lpstr>Среднесуточные привесы КРС за 1 полугодие 2019 г.</vt:lpstr>
      <vt:lpstr>Презентация PowerPoint</vt:lpstr>
      <vt:lpstr>Презентация PowerPoint</vt:lpstr>
      <vt:lpstr>Презентация PowerPoint</vt:lpstr>
      <vt:lpstr>Производительность труда (тыс. руб.) и удельный вес заработной платы с начислениями в выручке (%)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отрасли животноводства за январь-март 2016 года</dc:title>
  <dc:creator>User</dc:creator>
  <cp:lastModifiedBy>sech</cp:lastModifiedBy>
  <cp:revision>244</cp:revision>
  <cp:lastPrinted>2019-07-25T16:36:08Z</cp:lastPrinted>
  <dcterms:created xsi:type="dcterms:W3CDTF">2016-04-08T09:44:25Z</dcterms:created>
  <dcterms:modified xsi:type="dcterms:W3CDTF">2019-07-25T16:37:41Z</dcterms:modified>
</cp:coreProperties>
</file>