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81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2" r:id="rId13"/>
    <p:sldId id="293" r:id="rId14"/>
    <p:sldId id="291" r:id="rId15"/>
    <p:sldId id="297" r:id="rId16"/>
    <p:sldId id="298" r:id="rId17"/>
    <p:sldId id="294" r:id="rId18"/>
    <p:sldId id="296" r:id="rId19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5FF"/>
    <a:srgbClr val="E1E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66" autoAdjust="0"/>
  </p:normalViewPr>
  <p:slideViewPr>
    <p:cSldViewPr>
      <p:cViewPr varScale="1">
        <p:scale>
          <a:sx n="65" d="100"/>
          <a:sy n="65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роста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производства валовой продукции сельского хозяйства за 9 месяцев 2019 г.,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%</a:t>
            </a:r>
          </a:p>
        </c:rich>
      </c:tx>
      <c:layout>
        <c:manualLayout>
          <c:xMode val="edge"/>
          <c:yMode val="edge"/>
          <c:x val="9.9302055993000876E-2"/>
          <c:y val="1.832824435868541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074456373534255E-2"/>
          <c:y val="0.11181490808291535"/>
          <c:w val="0.77214425669875064"/>
          <c:h val="0.516057543674845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 валовой продукции %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1-72A4-40F2-89B7-04A65DD0C144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3-72A4-40F2-89B7-04A65DD0C144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5-72A4-40F2-89B7-04A65DD0C14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7-72A4-40F2-89B7-04A65DD0C14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9-72A4-40F2-89B7-04A65DD0C144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B-72A4-40F2-89B7-04A65DD0C144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D-72A4-40F2-89B7-04A65DD0C14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F-72A4-40F2-89B7-04A65DD0C144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1-72A4-40F2-89B7-04A65DD0C144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3-72A4-40F2-89B7-04A65DD0C144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5-72A4-40F2-89B7-04A65DD0C144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7-72A4-40F2-89B7-04A65DD0C144}"/>
              </c:ext>
            </c:extLst>
          </c:dPt>
          <c:dLbls>
            <c:dLbl>
              <c:idx val="0"/>
              <c:layout>
                <c:manualLayout>
                  <c:x val="-1.8179133858267972E-3"/>
                  <c:y val="-0.183414754892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A4-40F2-89B7-04A65DD0C144}"/>
                </c:ext>
              </c:extLst>
            </c:dLbl>
            <c:dLbl>
              <c:idx val="1"/>
              <c:layout>
                <c:manualLayout>
                  <c:x val="4.0881452318459934E-3"/>
                  <c:y val="-0.132500235016622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2A4-40F2-89B7-04A65DD0C144}"/>
                </c:ext>
              </c:extLst>
            </c:dLbl>
            <c:dLbl>
              <c:idx val="2"/>
              <c:layout>
                <c:manualLayout>
                  <c:x val="-1.7519685039375172E-4"/>
                  <c:y val="-0.10502618146213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2A4-40F2-89B7-04A65DD0C144}"/>
                </c:ext>
              </c:extLst>
            </c:dLbl>
            <c:dLbl>
              <c:idx val="3"/>
              <c:layout>
                <c:manualLayout>
                  <c:x val="6.9837051618547681E-3"/>
                  <c:y val="-0.18520164426174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2A4-40F2-89B7-04A65DD0C144}"/>
                </c:ext>
              </c:extLst>
            </c:dLbl>
            <c:dLbl>
              <c:idx val="4"/>
              <c:layout>
                <c:manualLayout>
                  <c:x val="2.9529746281714785E-3"/>
                  <c:y val="-0.16701685160745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2A4-40F2-89B7-04A65DD0C144}"/>
                </c:ext>
              </c:extLst>
            </c:dLbl>
            <c:dLbl>
              <c:idx val="5"/>
              <c:layout>
                <c:manualLayout>
                  <c:x val="-1.2711067366578668E-3"/>
                  <c:y val="-0.14198315571774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2A4-40F2-89B7-04A65DD0C144}"/>
                </c:ext>
              </c:extLst>
            </c:dLbl>
            <c:dLbl>
              <c:idx val="6"/>
              <c:layout>
                <c:manualLayout>
                  <c:x val="1.331583552055993E-3"/>
                  <c:y val="-0.15650413079865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2A4-40F2-89B7-04A65DD0C144}"/>
                </c:ext>
              </c:extLst>
            </c:dLbl>
            <c:dLbl>
              <c:idx val="7"/>
              <c:layout>
                <c:manualLayout>
                  <c:x val="2.5633202099737532E-3"/>
                  <c:y val="-0.14877864608450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2A4-40F2-89B7-04A65DD0C144}"/>
                </c:ext>
              </c:extLst>
            </c:dLbl>
            <c:dLbl>
              <c:idx val="8"/>
              <c:layout>
                <c:manualLayout>
                  <c:x val="-4.5563210848644942E-3"/>
                  <c:y val="-0.110228289652798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2A4-40F2-89B7-04A65DD0C144}"/>
                </c:ext>
              </c:extLst>
            </c:dLbl>
            <c:dLbl>
              <c:idx val="9"/>
              <c:layout>
                <c:manualLayout>
                  <c:x val="1.3315835520558911E-3"/>
                  <c:y val="-0.1496849861614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2A4-40F2-89B7-04A65DD0C144}"/>
                </c:ext>
              </c:extLst>
            </c:dLbl>
            <c:dLbl>
              <c:idx val="10"/>
              <c:layout>
                <c:manualLayout>
                  <c:x val="-1.5640857392825896E-3"/>
                  <c:y val="-0.13977415207834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2A4-40F2-89B7-04A65DD0C144}"/>
                </c:ext>
              </c:extLst>
            </c:dLbl>
            <c:dLbl>
              <c:idx val="11"/>
              <c:layout>
                <c:manualLayout>
                  <c:x val="-6.4582239720034993E-3"/>
                  <c:y val="-0.17724236379108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2A4-40F2-89B7-04A65DD0C144}"/>
                </c:ext>
              </c:extLst>
            </c:dLbl>
            <c:dLbl>
              <c:idx val="12"/>
              <c:layout>
                <c:manualLayout>
                  <c:x val="0"/>
                  <c:y val="-0.26145919684137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72A4-40F2-89B7-04A65DD0C1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Слонимский район</c:v>
                </c:pt>
                <c:pt idx="1">
                  <c:v>КСУП "Мижевичи"</c:v>
                </c:pt>
                <c:pt idx="2">
                  <c:v>КСУП "Драпово"</c:v>
                </c:pt>
                <c:pt idx="3">
                  <c:v>КСУП "Дружба-Агро"</c:v>
                </c:pt>
                <c:pt idx="4">
                  <c:v>КСУП "Имени Дзержинского"</c:v>
                </c:pt>
                <c:pt idx="5">
                  <c:v>КСУП "Василевичи"</c:v>
                </c:pt>
                <c:pt idx="6">
                  <c:v>КСУП "Имени Суворова"</c:v>
                </c:pt>
                <c:pt idx="7">
                  <c:v>Ф-л "Павлово-Агро"</c:v>
                </c:pt>
                <c:pt idx="8">
                  <c:v>КСУП "Деревновский"</c:v>
                </c:pt>
                <c:pt idx="9">
                  <c:v>ОАО "Сеньковщина"</c:v>
                </c:pt>
                <c:pt idx="10">
                  <c:v>РУСП "Новодевятковичи"</c:v>
                </c:pt>
                <c:pt idx="11">
                  <c:v>РУСП "Победитель"</c:v>
                </c:pt>
                <c:pt idx="12">
                  <c:v>ИООО "Белдан"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121.2</c:v>
                </c:pt>
                <c:pt idx="1">
                  <c:v>98.4</c:v>
                </c:pt>
                <c:pt idx="2">
                  <c:v>86.2</c:v>
                </c:pt>
                <c:pt idx="3">
                  <c:v>125.1</c:v>
                </c:pt>
                <c:pt idx="4">
                  <c:v>118.5</c:v>
                </c:pt>
                <c:pt idx="5">
                  <c:v>104.8</c:v>
                </c:pt>
                <c:pt idx="6">
                  <c:v>112.6</c:v>
                </c:pt>
                <c:pt idx="7">
                  <c:v>111.4</c:v>
                </c:pt>
                <c:pt idx="8">
                  <c:v>88.7</c:v>
                </c:pt>
                <c:pt idx="9">
                  <c:v>111.4</c:v>
                </c:pt>
                <c:pt idx="10">
                  <c:v>110.5</c:v>
                </c:pt>
                <c:pt idx="11">
                  <c:v>119.1</c:v>
                </c:pt>
                <c:pt idx="12">
                  <c:v>162.1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2A4-40F2-89B7-04A65DD0C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2963584"/>
        <c:axId val="92965120"/>
      </c:barChart>
      <c:catAx>
        <c:axId val="9296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965120"/>
        <c:crosses val="autoZero"/>
        <c:auto val="1"/>
        <c:lblAlgn val="ctr"/>
        <c:lblOffset val="100"/>
        <c:noMultiLvlLbl val="0"/>
      </c:catAx>
      <c:valAx>
        <c:axId val="92965120"/>
        <c:scaling>
          <c:orientation val="minMax"/>
          <c:max val="160"/>
          <c:min val="5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963584"/>
        <c:crosses val="autoZero"/>
        <c:crossBetween val="between"/>
        <c:majorUnit val="10"/>
        <c:minorUnit val="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316611758831369E-2"/>
          <c:y val="2.3457866632409691E-2"/>
          <c:w val="0.91084021578247598"/>
          <c:h val="0.69026913676258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9524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B70-42DC-BE58-8D79429AC21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B70-42DC-BE58-8D79429AC21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B70-42DC-BE58-8D79429AC210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B70-42DC-BE58-8D79429AC21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B70-42DC-BE58-8D79429AC21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7B70-42DC-BE58-8D79429AC21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7B70-42DC-BE58-8D79429AC21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7B70-42DC-BE58-8D79429AC210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7B70-42DC-BE58-8D79429AC21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7B70-42DC-BE58-8D79429AC21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7B70-42DC-BE58-8D79429AC210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7B70-42DC-BE58-8D79429AC210}"/>
              </c:ext>
            </c:extLst>
          </c:dPt>
          <c:dLbls>
            <c:dLbl>
              <c:idx val="15"/>
              <c:spPr>
                <a:noFill/>
              </c:spPr>
              <c:txPr>
                <a:bodyPr rot="-5400000" vert="horz"/>
                <a:lstStyle/>
                <a:p>
                  <a:pPr>
                    <a:defRPr sz="22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7B70-42DC-BE58-8D79429AC210}"/>
                </c:ext>
              </c:extLst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sz="22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7B70-42DC-BE58-8D79429AC2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Павлово-Агро</c:v>
                </c:pt>
                <c:pt idx="1">
                  <c:v>Им. Дзержинского</c:v>
                </c:pt>
                <c:pt idx="2">
                  <c:v>Сеньковщина</c:v>
                </c:pt>
                <c:pt idx="3">
                  <c:v>Им. Суворова</c:v>
                </c:pt>
                <c:pt idx="4">
                  <c:v>Деревновский</c:v>
                </c:pt>
                <c:pt idx="5">
                  <c:v>Дружба-Агро</c:v>
                </c:pt>
                <c:pt idx="6">
                  <c:v>Победитель</c:v>
                </c:pt>
                <c:pt idx="7">
                  <c:v>Драпово</c:v>
                </c:pt>
                <c:pt idx="8">
                  <c:v>Василевичи</c:v>
                </c:pt>
                <c:pt idx="9">
                  <c:v>Мижевичи</c:v>
                </c:pt>
                <c:pt idx="10">
                  <c:v>Новодевятковичи</c:v>
                </c:pt>
                <c:pt idx="11">
                  <c:v>Район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4846</c:v>
                </c:pt>
                <c:pt idx="1">
                  <c:v>4175</c:v>
                </c:pt>
                <c:pt idx="2">
                  <c:v>3688</c:v>
                </c:pt>
                <c:pt idx="3">
                  <c:v>3544</c:v>
                </c:pt>
                <c:pt idx="4">
                  <c:v>2913</c:v>
                </c:pt>
                <c:pt idx="5">
                  <c:v>2908</c:v>
                </c:pt>
                <c:pt idx="6">
                  <c:v>2436</c:v>
                </c:pt>
                <c:pt idx="7">
                  <c:v>2349</c:v>
                </c:pt>
                <c:pt idx="8">
                  <c:v>2128</c:v>
                </c:pt>
                <c:pt idx="9">
                  <c:v>1846</c:v>
                </c:pt>
                <c:pt idx="10">
                  <c:v>1590</c:v>
                </c:pt>
                <c:pt idx="11">
                  <c:v>3001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B70-42DC-BE58-8D79429AC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74"/>
        <c:axId val="150766336"/>
        <c:axId val="150767872"/>
      </c:barChart>
      <c:catAx>
        <c:axId val="15076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0767872"/>
        <c:crosses val="autoZero"/>
        <c:auto val="1"/>
        <c:lblAlgn val="ctr"/>
        <c:lblOffset val="100"/>
        <c:noMultiLvlLbl val="0"/>
      </c:catAx>
      <c:valAx>
        <c:axId val="15076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076633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 w="25397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78945128302825E-4"/>
          <c:y val="4.266277950653868E-4"/>
          <c:w val="0.98342466876440249"/>
          <c:h val="0.739982303203299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D8C-45CA-ABCF-A384F3318A0E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D8C-45CA-ABCF-A384F3318A0E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7D8C-45CA-ABCF-A384F3318A0E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1-54F2-40C9-BDC4-ADB542A41E9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D8C-45CA-ABCF-A384F3318A0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7D8C-45CA-ABCF-A384F3318A0E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D8C-45CA-ABCF-A384F3318A0E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7D8C-45CA-ABCF-A384F3318A0E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D8C-45CA-ABCF-A384F3318A0E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7D8C-45CA-ABCF-A384F3318A0E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D8C-45CA-ABCF-A384F3318A0E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7D8C-45CA-ABCF-A384F3318A0E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7D8C-45CA-ABCF-A384F3318A0E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C-7D8C-45CA-ABCF-A384F3318A0E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7D8C-45CA-ABCF-A384F3318A0E}"/>
              </c:ext>
            </c:extLst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7D8C-45CA-ABCF-A384F3318A0E}"/>
              </c:ext>
            </c:extLst>
          </c:dPt>
          <c:dLbls>
            <c:dLbl>
              <c:idx val="14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D8C-45CA-ABCF-A384F3318A0E}"/>
                </c:ext>
              </c:extLst>
            </c:dLbl>
            <c:dLbl>
              <c:idx val="15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7D8C-45CA-ABCF-A384F3318A0E}"/>
                </c:ext>
              </c:extLst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D8C-45CA-ABCF-A384F3318A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Павлово-Агро</c:v>
                </c:pt>
                <c:pt idx="1">
                  <c:v>Имени Дзержинского</c:v>
                </c:pt>
                <c:pt idx="2">
                  <c:v>Имени Суворова</c:v>
                </c:pt>
                <c:pt idx="3">
                  <c:v>Сеньковщина</c:v>
                </c:pt>
                <c:pt idx="4">
                  <c:v>Победитель</c:v>
                </c:pt>
                <c:pt idx="5">
                  <c:v>Василевичи</c:v>
                </c:pt>
                <c:pt idx="6">
                  <c:v>Дружба-Агро</c:v>
                </c:pt>
                <c:pt idx="7">
                  <c:v>Мижевичи</c:v>
                </c:pt>
                <c:pt idx="8">
                  <c:v>Деревновский</c:v>
                </c:pt>
                <c:pt idx="9">
                  <c:v>Драпово</c:v>
                </c:pt>
                <c:pt idx="10">
                  <c:v>Новодевятковичи</c:v>
                </c:pt>
                <c:pt idx="11">
                  <c:v>По району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736</c:v>
                </c:pt>
                <c:pt idx="1">
                  <c:v>643</c:v>
                </c:pt>
                <c:pt idx="2">
                  <c:v>601</c:v>
                </c:pt>
                <c:pt idx="3">
                  <c:v>579</c:v>
                </c:pt>
                <c:pt idx="4">
                  <c:v>483</c:v>
                </c:pt>
                <c:pt idx="5">
                  <c:v>458</c:v>
                </c:pt>
                <c:pt idx="6">
                  <c:v>442</c:v>
                </c:pt>
                <c:pt idx="7">
                  <c:v>431</c:v>
                </c:pt>
                <c:pt idx="8">
                  <c:v>402</c:v>
                </c:pt>
                <c:pt idx="9">
                  <c:v>375</c:v>
                </c:pt>
                <c:pt idx="10">
                  <c:v>289</c:v>
                </c:pt>
                <c:pt idx="11">
                  <c:v>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C-45CA-ABCF-A384F331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113522744"/>
        <c:axId val="1"/>
      </c:barChart>
      <c:catAx>
        <c:axId val="11352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00"/>
          <c:min val="2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13522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10760063295119E-2"/>
          <c:y val="3.3454964275492279E-2"/>
          <c:w val="0.91084021578247598"/>
          <c:h val="0.69026913676258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9065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CB8-49BC-B6CB-2E692EC336B8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CB8-49BC-B6CB-2E692EC336B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CB8-49BC-B6CB-2E692EC336B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CB8-49BC-B6CB-2E692EC336B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CB8-49BC-B6CB-2E692EC336B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ECB8-49BC-B6CB-2E692EC336B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ECB8-49BC-B6CB-2E692EC336B8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ECB8-49BC-B6CB-2E692EC336B8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ECB8-49BC-B6CB-2E692EC336B8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ECB8-49BC-B6CB-2E692EC336B8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ECB8-49BC-B6CB-2E692EC336B8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ECB8-49BC-B6CB-2E692EC336B8}"/>
              </c:ext>
            </c:extLst>
          </c:dPt>
          <c:dLbls>
            <c:dLbl>
              <c:idx val="15"/>
              <c:numFmt formatCode="#,##0.0" sourceLinked="0"/>
              <c:spPr>
                <a:noFill/>
              </c:spPr>
              <c:txPr>
                <a:bodyPr rot="-5400000" vert="horz"/>
                <a:lstStyle/>
                <a:p>
                  <a:pPr>
                    <a:defRPr sz="2094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ECB8-49BC-B6CB-2E692EC336B8}"/>
                </c:ext>
              </c:extLst>
            </c:dLbl>
            <c:dLbl>
              <c:idx val="16"/>
              <c:numFmt formatCode="#,##0.0" sourceLinked="0"/>
              <c:spPr/>
              <c:txPr>
                <a:bodyPr rot="-5400000" vert="horz"/>
                <a:lstStyle/>
                <a:p>
                  <a:pPr>
                    <a:defRPr sz="2094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CB8-49BC-B6CB-2E692EC336B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94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Им. Суворова</c:v>
                </c:pt>
                <c:pt idx="1">
                  <c:v>Им. Дзержинского</c:v>
                </c:pt>
                <c:pt idx="2">
                  <c:v>Павлово-Агро</c:v>
                </c:pt>
                <c:pt idx="3">
                  <c:v>Сеньковщина</c:v>
                </c:pt>
                <c:pt idx="4">
                  <c:v>Дружба-Агро</c:v>
                </c:pt>
                <c:pt idx="5">
                  <c:v>Драпово</c:v>
                </c:pt>
                <c:pt idx="6">
                  <c:v>Победитель</c:v>
                </c:pt>
                <c:pt idx="7">
                  <c:v>Мижевичи</c:v>
                </c:pt>
                <c:pt idx="8">
                  <c:v>Деревновский</c:v>
                </c:pt>
                <c:pt idx="9">
                  <c:v>Василевичи</c:v>
                </c:pt>
                <c:pt idx="10">
                  <c:v>Новодевятковичи</c:v>
                </c:pt>
                <c:pt idx="11">
                  <c:v>Район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35.299999999999997</c:v>
                </c:pt>
                <c:pt idx="1">
                  <c:v>30</c:v>
                </c:pt>
                <c:pt idx="2">
                  <c:v>28.6</c:v>
                </c:pt>
                <c:pt idx="3">
                  <c:v>27.1</c:v>
                </c:pt>
                <c:pt idx="4">
                  <c:v>27</c:v>
                </c:pt>
                <c:pt idx="5">
                  <c:v>22.7</c:v>
                </c:pt>
                <c:pt idx="6">
                  <c:v>18.899999999999999</c:v>
                </c:pt>
                <c:pt idx="7">
                  <c:v>18.3</c:v>
                </c:pt>
                <c:pt idx="8">
                  <c:v>16.399999999999999</c:v>
                </c:pt>
                <c:pt idx="9">
                  <c:v>15.4</c:v>
                </c:pt>
                <c:pt idx="10">
                  <c:v>12.4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CB8-49BC-B6CB-2E692EC33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74"/>
        <c:axId val="159013888"/>
        <c:axId val="159023872"/>
      </c:barChart>
      <c:catAx>
        <c:axId val="15901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023872"/>
        <c:crosses val="autoZero"/>
        <c:auto val="1"/>
        <c:lblAlgn val="ctr"/>
        <c:lblOffset val="100"/>
        <c:noMultiLvlLbl val="0"/>
      </c:catAx>
      <c:valAx>
        <c:axId val="15902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28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9013888"/>
        <c:crosses val="autoZero"/>
        <c:crossBetween val="between"/>
      </c:valAx>
      <c:spPr>
        <a:noFill/>
        <a:ln w="24173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713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0.12547</cdr:x>
      <cdr:y>0.07229</cdr:y>
    </cdr:from>
    <cdr:to>
      <cdr:x>0.17329</cdr:x>
      <cdr:y>0.10843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3774" y="432047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0.07766</cdr:x>
      <cdr:y>0.04727</cdr:y>
    </cdr:from>
    <cdr:to>
      <cdr:x>0.16304</cdr:x>
      <cdr:y>0.12048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1518" y="288031"/>
          <a:ext cx="782295" cy="4461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22,2</a:t>
          </a:r>
          <a:endParaRPr lang="ru-RU" sz="20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0.16304</cdr:x>
      <cdr:y>0.14181</cdr:y>
    </cdr:from>
    <cdr:to>
      <cdr:x>0.24163</cdr:x>
      <cdr:y>0.2009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93814" y="864095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29,0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0.24163</cdr:x>
      <cdr:y>0.16545</cdr:y>
    </cdr:from>
    <cdr:to>
      <cdr:x>0.31237</cdr:x>
      <cdr:y>0.23635</cdr:y>
    </cdr:to>
    <cdr:sp macro="" textlink="">
      <cdr:nvSpPr>
        <cdr:cNvPr id="5" name="TextBox 4"/>
        <cdr:cNvSpPr txBox="1"/>
      </cdr:nvSpPr>
      <cdr:spPr>
        <a:xfrm xmlns:a="http://schemas.openxmlformats.org/drawingml/2006/main" rot="10800000" flipV="1">
          <a:off x="2213894" y="1008111"/>
          <a:ext cx="64807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28,3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0.32023</cdr:x>
      <cdr:y>0.2009</cdr:y>
    </cdr:from>
    <cdr:to>
      <cdr:x>0.39096</cdr:x>
      <cdr:y>0.26858</cdr:y>
    </cdr:to>
    <cdr:sp macro="" textlink="">
      <cdr:nvSpPr>
        <cdr:cNvPr id="6" name="TextBox 5"/>
        <cdr:cNvSpPr txBox="1"/>
      </cdr:nvSpPr>
      <cdr:spPr>
        <a:xfrm xmlns:a="http://schemas.openxmlformats.org/drawingml/2006/main" rot="10800000" flipV="1">
          <a:off x="2933974" y="1224135"/>
          <a:ext cx="648072" cy="412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29,6</a:t>
          </a:r>
          <a:endParaRPr lang="ru-RU" sz="18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0.39882</cdr:x>
      <cdr:y>0.2009</cdr:y>
    </cdr:from>
    <cdr:to>
      <cdr:x>0.47741</cdr:x>
      <cdr:y>0.26811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54054" y="1224135"/>
          <a:ext cx="720080" cy="409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25,0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0.47609</cdr:x>
      <cdr:y>0.28362</cdr:y>
    </cdr:from>
    <cdr:to>
      <cdr:x>0.54783</cdr:x>
      <cdr:y>0.3494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362039" y="1728191"/>
          <a:ext cx="657243" cy="400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25,5</a:t>
          </a:r>
          <a:endParaRPr lang="ru-RU" sz="18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0.54783</cdr:x>
      <cdr:y>0.33196</cdr:y>
    </cdr:from>
    <cdr:to>
      <cdr:x>0.61888</cdr:x>
      <cdr:y>0.38998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19283" y="2022740"/>
          <a:ext cx="650995" cy="353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30,1</a:t>
          </a:r>
          <a:endParaRPr lang="ru-RU" sz="18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0.62674</cdr:x>
      <cdr:y>0.3494</cdr:y>
    </cdr:from>
    <cdr:to>
      <cdr:x>0.69747</cdr:x>
      <cdr:y>0.41362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742286" y="2128981"/>
          <a:ext cx="648072" cy="391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31,3</a:t>
          </a:r>
          <a:endParaRPr lang="ru-RU" sz="18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0.69747</cdr:x>
      <cdr:y>0.37816</cdr:y>
    </cdr:from>
    <cdr:to>
      <cdr:x>0.76821</cdr:x>
      <cdr:y>0.44907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390358" y="2304255"/>
          <a:ext cx="648072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32,7</a:t>
          </a:r>
          <a:endParaRPr lang="ru-RU" sz="18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0.77607</cdr:x>
      <cdr:y>0.4018</cdr:y>
    </cdr:from>
    <cdr:to>
      <cdr:x>0.84768</cdr:x>
      <cdr:y>0.44907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110438" y="2448272"/>
          <a:ext cx="656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33,3</a:t>
          </a:r>
          <a:endParaRPr lang="ru-RU" sz="18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0.86659</cdr:x>
      <cdr:y>0.45783</cdr:y>
    </cdr:from>
    <cdr:to>
      <cdr:x>0.9144</cdr:x>
      <cdr:y>0.5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830518" y="2736303"/>
          <a:ext cx="432048" cy="252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0.85466</cdr:x>
      <cdr:y>0.46089</cdr:y>
    </cdr:from>
    <cdr:to>
      <cdr:x>0.94897</cdr:x>
      <cdr:y>0.53012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830518" y="2808311"/>
          <a:ext cx="864096" cy="421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43,0</a:t>
          </a:r>
          <a:endParaRPr lang="ru-RU" sz="18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0.92237</cdr:x>
      <cdr:y>0.24817</cdr:y>
    </cdr:from>
    <cdr:to>
      <cdr:x>1</cdr:x>
      <cdr:y>0.30726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8450891" y="1512167"/>
          <a:ext cx="71126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28,6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F8ACB-80FE-471C-AA6B-C43BF2E94046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3B003-83C5-4C8A-9E6A-8BA68927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9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B003-83C5-4C8A-9E6A-8BA689272C0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80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B003-83C5-4C8A-9E6A-8BA689272C0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3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986-1D79-4191-9A2D-B0AACBE20D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596D-2C3A-4CF3-8156-03B578692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64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ACFB-F64D-453E-AE9A-3128FA2CC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8560-3E9E-4061-887C-C5E65615F7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C04-45CF-4BF3-9125-75DBE9BAD5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47DC-900C-448E-99DD-F7D3E8AF84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8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D47C-6171-4BD6-BBFA-50951C0D5D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7318-0479-4CD8-9E85-32F988D6C8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8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0C59-74FE-4311-97EC-E6C0CC5075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A5BC-D216-4436-87EB-32ACBA98D0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43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35FD-B583-4C76-8689-F5A32A35A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EE45-77E7-4544-8066-564B5AF78F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34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25DE-777B-4A62-8963-ED3FC35A56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7E62-9668-41EE-A45B-57C7DADE6C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2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DA34-018F-4C3B-8065-4B48CC9564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9A21-4C01-44E0-B745-174BB06198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B660-D17A-41C6-AAC5-8B817CB60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D10F-D643-4274-A647-EC7CA2213E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3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A73A-C849-4096-B8D0-8AB737B48C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EA94-603E-46A7-AB02-5087A99EA6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76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C585-08E2-4884-B2D4-7288214232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E789-81DA-413D-9791-8FE3844ACA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2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4671-A21F-41DA-BFE8-A20FD1391E68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AA41C-964A-46B8-A64C-62047EFC01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760D1A-77C3-4AAB-8336-8A09E3858A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1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64096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работы сельскохозяйственных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Слонимского района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январь-сентябрь 2019 года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718497"/>
              </p:ext>
            </p:extLst>
          </p:nvPr>
        </p:nvGraphicFramePr>
        <p:xfrm>
          <a:off x="107501" y="115888"/>
          <a:ext cx="8929001" cy="6639966"/>
        </p:xfrm>
        <a:graphic>
          <a:graphicData uri="http://schemas.openxmlformats.org/drawingml/2006/table">
            <a:tbl>
              <a:tblPr/>
              <a:tblGrid>
                <a:gridCol w="129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92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529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75027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Разбивка падежа крупного рогатого скота по возрастным группам по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Слонимскому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району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01.10.2019 года</a:t>
                      </a:r>
                    </a:p>
                  </a:txBody>
                  <a:tcPr marL="7899" marR="7899" marT="78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организации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Пало всего КРС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них: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телята в возрасте  до 3 месяцев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телята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месяцев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телята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старше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месяцев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коровы, всего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2018 г.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всему падежу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приплоду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всему падежу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всему падежу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всему падежу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утилизировано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МК, голов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Мижевичи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Драпово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Дружба-Агро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107,8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Им</a:t>
                      </a:r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Дзержинского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Василевичи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Им</a:t>
                      </a:r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Суворова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238,5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Павлово-Агро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Деревновский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Сеньковщина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128,1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Новодевятковичи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80,8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Слонимский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598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110,7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335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62,0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11,9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10,4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21,7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1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</a:txBody>
                  <a:tcPr marL="7899" marR="7899" marT="7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8010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5213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63,3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813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545</a:t>
                      </a:r>
                    </a:p>
                  </a:txBody>
                  <a:tcPr marL="7899" marR="7899" marT="7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1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Анализ валовых сборов и урожайности зерна в </a:t>
            </a:r>
            <a:r>
              <a:rPr lang="ru-RU" sz="2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2017 </a:t>
            </a:r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- </a:t>
            </a:r>
            <a:r>
              <a:rPr lang="ru-RU" sz="2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2019 годах</a:t>
            </a:r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2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(в </a:t>
            </a:r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весе </a:t>
            </a:r>
            <a:r>
              <a:rPr lang="ru-RU" sz="2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без </a:t>
            </a:r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доработки</a:t>
            </a:r>
            <a:r>
              <a:rPr lang="ru-RU" sz="2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92341"/>
              </p:ext>
            </p:extLst>
          </p:nvPr>
        </p:nvGraphicFramePr>
        <p:xfrm>
          <a:off x="35495" y="1340768"/>
          <a:ext cx="9001003" cy="5400596"/>
        </p:xfrm>
        <a:graphic>
          <a:graphicData uri="http://schemas.openxmlformats.org/drawingml/2006/table">
            <a:tbl>
              <a:tblPr/>
              <a:tblGrid>
                <a:gridCol w="2232279">
                  <a:extLst>
                    <a:ext uri="{9D8B030D-6E8A-4147-A177-3AD203B41FA5}">
                      <a16:colId xmlns:a16="http://schemas.microsoft.com/office/drawing/2014/main" val="1024570666"/>
                    </a:ext>
                  </a:extLst>
                </a:gridCol>
                <a:gridCol w="708819">
                  <a:extLst>
                    <a:ext uri="{9D8B030D-6E8A-4147-A177-3AD203B41FA5}">
                      <a16:colId xmlns:a16="http://schemas.microsoft.com/office/drawing/2014/main" val="2991147401"/>
                    </a:ext>
                  </a:extLst>
                </a:gridCol>
                <a:gridCol w="676529">
                  <a:extLst>
                    <a:ext uri="{9D8B030D-6E8A-4147-A177-3AD203B41FA5}">
                      <a16:colId xmlns:a16="http://schemas.microsoft.com/office/drawing/2014/main" val="3018022871"/>
                    </a:ext>
                  </a:extLst>
                </a:gridCol>
                <a:gridCol w="751715">
                  <a:extLst>
                    <a:ext uri="{9D8B030D-6E8A-4147-A177-3AD203B41FA5}">
                      <a16:colId xmlns:a16="http://schemas.microsoft.com/office/drawing/2014/main" val="2839901806"/>
                    </a:ext>
                  </a:extLst>
                </a:gridCol>
                <a:gridCol w="814359">
                  <a:extLst>
                    <a:ext uri="{9D8B030D-6E8A-4147-A177-3AD203B41FA5}">
                      <a16:colId xmlns:a16="http://schemas.microsoft.com/office/drawing/2014/main" val="306486822"/>
                    </a:ext>
                  </a:extLst>
                </a:gridCol>
                <a:gridCol w="810442">
                  <a:extLst>
                    <a:ext uri="{9D8B030D-6E8A-4147-A177-3AD203B41FA5}">
                      <a16:colId xmlns:a16="http://schemas.microsoft.com/office/drawing/2014/main" val="1672196428"/>
                    </a:ext>
                  </a:extLst>
                </a:gridCol>
                <a:gridCol w="751715">
                  <a:extLst>
                    <a:ext uri="{9D8B030D-6E8A-4147-A177-3AD203B41FA5}">
                      <a16:colId xmlns:a16="http://schemas.microsoft.com/office/drawing/2014/main" val="659638168"/>
                    </a:ext>
                  </a:extLst>
                </a:gridCol>
                <a:gridCol w="751715">
                  <a:extLst>
                    <a:ext uri="{9D8B030D-6E8A-4147-A177-3AD203B41FA5}">
                      <a16:colId xmlns:a16="http://schemas.microsoft.com/office/drawing/2014/main" val="792477969"/>
                    </a:ext>
                  </a:extLst>
                </a:gridCol>
                <a:gridCol w="751715">
                  <a:extLst>
                    <a:ext uri="{9D8B030D-6E8A-4147-A177-3AD203B41FA5}">
                      <a16:colId xmlns:a16="http://schemas.microsoft.com/office/drawing/2014/main" val="231114195"/>
                    </a:ext>
                  </a:extLst>
                </a:gridCol>
                <a:gridCol w="751715">
                  <a:extLst>
                    <a:ext uri="{9D8B030D-6E8A-4147-A177-3AD203B41FA5}">
                      <a16:colId xmlns:a16="http://schemas.microsoft.com/office/drawing/2014/main" val="596653939"/>
                    </a:ext>
                  </a:extLst>
                </a:gridCol>
              </a:tblGrid>
              <a:tr h="2828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валовой сбор зерна, тонн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урожайность, ц/га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159762"/>
                  </a:ext>
                </a:extLst>
              </a:tr>
              <a:tr h="84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в % к 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 в % к 2017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2017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2018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+,- к 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888256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99509"/>
                  </a:ext>
                </a:extLst>
              </a:tr>
              <a:tr h="34332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36132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"Дружба - Агро"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4889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5589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86540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им. Дзержинского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08896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951372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им. Суворова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63557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 - л Павлово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Агро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75177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95364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20155"/>
                  </a:ext>
                </a:extLst>
              </a:tr>
              <a:tr h="55162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864617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РУСП "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76834"/>
                  </a:ext>
                </a:extLst>
              </a:tr>
              <a:tr h="28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ИООО "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Белдан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86120"/>
                  </a:ext>
                </a:extLst>
              </a:tr>
              <a:tr h="54576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с/х организациям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63792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22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3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36317"/>
              </p:ext>
            </p:extLst>
          </p:nvPr>
        </p:nvGraphicFramePr>
        <p:xfrm>
          <a:off x="0" y="620693"/>
          <a:ext cx="9144001" cy="6091077"/>
        </p:xfrm>
        <a:graphic>
          <a:graphicData uri="http://schemas.openxmlformats.org/drawingml/2006/table">
            <a:tbl>
              <a:tblPr/>
              <a:tblGrid>
                <a:gridCol w="1839576">
                  <a:extLst>
                    <a:ext uri="{9D8B030D-6E8A-4147-A177-3AD203B41FA5}">
                      <a16:colId xmlns:a16="http://schemas.microsoft.com/office/drawing/2014/main" val="151212303"/>
                    </a:ext>
                  </a:extLst>
                </a:gridCol>
                <a:gridCol w="723516">
                  <a:extLst>
                    <a:ext uri="{9D8B030D-6E8A-4147-A177-3AD203B41FA5}">
                      <a16:colId xmlns:a16="http://schemas.microsoft.com/office/drawing/2014/main" val="691030629"/>
                    </a:ext>
                  </a:extLst>
                </a:gridCol>
                <a:gridCol w="728645">
                  <a:extLst>
                    <a:ext uri="{9D8B030D-6E8A-4147-A177-3AD203B41FA5}">
                      <a16:colId xmlns:a16="http://schemas.microsoft.com/office/drawing/2014/main" val="1568709228"/>
                    </a:ext>
                  </a:extLst>
                </a:gridCol>
                <a:gridCol w="723516">
                  <a:extLst>
                    <a:ext uri="{9D8B030D-6E8A-4147-A177-3AD203B41FA5}">
                      <a16:colId xmlns:a16="http://schemas.microsoft.com/office/drawing/2014/main" val="419205600"/>
                    </a:ext>
                  </a:extLst>
                </a:gridCol>
                <a:gridCol w="631150">
                  <a:extLst>
                    <a:ext uri="{9D8B030D-6E8A-4147-A177-3AD203B41FA5}">
                      <a16:colId xmlns:a16="http://schemas.microsoft.com/office/drawing/2014/main" val="3237742484"/>
                    </a:ext>
                  </a:extLst>
                </a:gridCol>
                <a:gridCol w="728645">
                  <a:extLst>
                    <a:ext uri="{9D8B030D-6E8A-4147-A177-3AD203B41FA5}">
                      <a16:colId xmlns:a16="http://schemas.microsoft.com/office/drawing/2014/main" val="1034818478"/>
                    </a:ext>
                  </a:extLst>
                </a:gridCol>
                <a:gridCol w="731213">
                  <a:extLst>
                    <a:ext uri="{9D8B030D-6E8A-4147-A177-3AD203B41FA5}">
                      <a16:colId xmlns:a16="http://schemas.microsoft.com/office/drawing/2014/main" val="3871639468"/>
                    </a:ext>
                  </a:extLst>
                </a:gridCol>
                <a:gridCol w="790221">
                  <a:extLst>
                    <a:ext uri="{9D8B030D-6E8A-4147-A177-3AD203B41FA5}">
                      <a16:colId xmlns:a16="http://schemas.microsoft.com/office/drawing/2014/main" val="1347431092"/>
                    </a:ext>
                  </a:extLst>
                </a:gridCol>
                <a:gridCol w="785093">
                  <a:extLst>
                    <a:ext uri="{9D8B030D-6E8A-4147-A177-3AD203B41FA5}">
                      <a16:colId xmlns:a16="http://schemas.microsoft.com/office/drawing/2014/main" val="3843918139"/>
                    </a:ext>
                  </a:extLst>
                </a:gridCol>
                <a:gridCol w="731213">
                  <a:extLst>
                    <a:ext uri="{9D8B030D-6E8A-4147-A177-3AD203B41FA5}">
                      <a16:colId xmlns:a16="http://schemas.microsoft.com/office/drawing/2014/main" val="2945127114"/>
                    </a:ext>
                  </a:extLst>
                </a:gridCol>
                <a:gridCol w="731213">
                  <a:extLst>
                    <a:ext uri="{9D8B030D-6E8A-4147-A177-3AD203B41FA5}">
                      <a16:colId xmlns:a16="http://schemas.microsoft.com/office/drawing/2014/main" val="3070802308"/>
                    </a:ext>
                  </a:extLst>
                </a:gridCol>
              </a:tblGrid>
              <a:tr h="48722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</a:t>
                      </a: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маслосемян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рапса, сахарной свеклы</a:t>
                      </a:r>
                    </a:p>
                  </a:txBody>
                  <a:tcPr marL="6003" marR="6003" marT="60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955939"/>
                  </a:ext>
                </a:extLst>
              </a:tr>
              <a:tr h="18487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613401"/>
                  </a:ext>
                </a:extLst>
              </a:tr>
              <a:tr h="2659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Сахарная свекла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Рапс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842998"/>
                  </a:ext>
                </a:extLst>
              </a:tr>
              <a:tr h="44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Валовый сбор, тонн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Валовый сбор (в весе без доработки), тонн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14495"/>
                  </a:ext>
                </a:extLst>
              </a:tr>
              <a:tr h="522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01.10.2017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01.10.2018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01.10.2019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в % 2018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в % 2017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в % 2018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в % 2017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34780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66,9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112212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"Драпово"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889909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317622"/>
                  </a:ext>
                </a:extLst>
              </a:tr>
              <a:tr h="460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"Им. Дзержинского"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5084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6300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341391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89171"/>
                  </a:ext>
                </a:extLst>
              </a:tr>
              <a:tr h="2575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"Им. Суворова"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8171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998,5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970696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  "Павлово-Агро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702126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"Деревновский"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197793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255,5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193,1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190568"/>
                  </a:ext>
                </a:extLst>
              </a:tr>
              <a:tr h="460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РУСП  "Новодевятковичи"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240432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49554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ИООО "Белдан"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155908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К(Ф)Х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447543"/>
                  </a:ext>
                </a:extLst>
              </a:tr>
              <a:tr h="23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по району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14619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12427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17789,0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97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919905"/>
              </p:ext>
            </p:extLst>
          </p:nvPr>
        </p:nvGraphicFramePr>
        <p:xfrm>
          <a:off x="35495" y="980727"/>
          <a:ext cx="9001001" cy="5493082"/>
        </p:xfrm>
        <a:graphic>
          <a:graphicData uri="http://schemas.openxmlformats.org/drawingml/2006/table">
            <a:tbl>
              <a:tblPr/>
              <a:tblGrid>
                <a:gridCol w="2508476">
                  <a:extLst>
                    <a:ext uri="{9D8B030D-6E8A-4147-A177-3AD203B41FA5}">
                      <a16:colId xmlns:a16="http://schemas.microsoft.com/office/drawing/2014/main" val="1024570666"/>
                    </a:ext>
                  </a:extLst>
                </a:gridCol>
                <a:gridCol w="659877">
                  <a:extLst>
                    <a:ext uri="{9D8B030D-6E8A-4147-A177-3AD203B41FA5}">
                      <a16:colId xmlns:a16="http://schemas.microsoft.com/office/drawing/2014/main" val="29911474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01802287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399018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0648682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721964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65963816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804274139"/>
                    </a:ext>
                  </a:extLst>
                </a:gridCol>
              </a:tblGrid>
              <a:tr h="53077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Заготовлено в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расчете на 1 условную голову скота,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ц.к.ед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Завезено травяных кормов с 01.12.2018 по 31.06.2019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159762"/>
                  </a:ext>
                </a:extLst>
              </a:tr>
              <a:tr h="187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+,- к 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 +,- к 2017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888256"/>
                  </a:ext>
                </a:extLst>
              </a:tr>
              <a:tr h="71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тонн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1 условную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голову скота,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ц.к.ед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101369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999509"/>
                  </a:ext>
                </a:extLst>
              </a:tr>
              <a:tr h="36650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-18,3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36132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"Дружба - Агро"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86540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им. Дзержинского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08896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951372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им. Суворова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063557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 - л Павлово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Агро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975177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195364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20155"/>
                  </a:ext>
                </a:extLst>
              </a:tr>
              <a:tr h="34433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864617"/>
                  </a:ext>
                </a:extLst>
              </a:tr>
              <a:tr h="3019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РУСП "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76834"/>
                  </a:ext>
                </a:extLst>
              </a:tr>
              <a:tr h="5826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с/х организациям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10695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22440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Анализ </a:t>
            </a:r>
            <a:r>
              <a:rPr lang="ru-RU" sz="2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заготовки травяных кормов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3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37276"/>
              </p:ext>
            </p:extLst>
          </p:nvPr>
        </p:nvGraphicFramePr>
        <p:xfrm>
          <a:off x="100508" y="1196752"/>
          <a:ext cx="9036497" cy="5453510"/>
        </p:xfrm>
        <a:graphic>
          <a:graphicData uri="http://schemas.openxmlformats.org/drawingml/2006/table">
            <a:tbl>
              <a:tblPr/>
              <a:tblGrid>
                <a:gridCol w="1636484">
                  <a:extLst>
                    <a:ext uri="{9D8B030D-6E8A-4147-A177-3AD203B41FA5}">
                      <a16:colId xmlns:a16="http://schemas.microsoft.com/office/drawing/2014/main" val="2277980719"/>
                    </a:ext>
                  </a:extLst>
                </a:gridCol>
                <a:gridCol w="573366">
                  <a:extLst>
                    <a:ext uri="{9D8B030D-6E8A-4147-A177-3AD203B41FA5}">
                      <a16:colId xmlns:a16="http://schemas.microsoft.com/office/drawing/2014/main" val="66661875"/>
                    </a:ext>
                  </a:extLst>
                </a:gridCol>
                <a:gridCol w="621147">
                  <a:extLst>
                    <a:ext uri="{9D8B030D-6E8A-4147-A177-3AD203B41FA5}">
                      <a16:colId xmlns:a16="http://schemas.microsoft.com/office/drawing/2014/main" val="2228858062"/>
                    </a:ext>
                  </a:extLst>
                </a:gridCol>
                <a:gridCol w="621147">
                  <a:extLst>
                    <a:ext uri="{9D8B030D-6E8A-4147-A177-3AD203B41FA5}">
                      <a16:colId xmlns:a16="http://schemas.microsoft.com/office/drawing/2014/main" val="1684960669"/>
                    </a:ext>
                  </a:extLst>
                </a:gridCol>
                <a:gridCol w="549477">
                  <a:extLst>
                    <a:ext uri="{9D8B030D-6E8A-4147-A177-3AD203B41FA5}">
                      <a16:colId xmlns:a16="http://schemas.microsoft.com/office/drawing/2014/main" val="3915475272"/>
                    </a:ext>
                  </a:extLst>
                </a:gridCol>
                <a:gridCol w="621147">
                  <a:extLst>
                    <a:ext uri="{9D8B030D-6E8A-4147-A177-3AD203B41FA5}">
                      <a16:colId xmlns:a16="http://schemas.microsoft.com/office/drawing/2014/main" val="3854671543"/>
                    </a:ext>
                  </a:extLst>
                </a:gridCol>
                <a:gridCol w="618161">
                  <a:extLst>
                    <a:ext uri="{9D8B030D-6E8A-4147-A177-3AD203B41FA5}">
                      <a16:colId xmlns:a16="http://schemas.microsoft.com/office/drawing/2014/main" val="438466183"/>
                    </a:ext>
                  </a:extLst>
                </a:gridCol>
                <a:gridCol w="549477">
                  <a:extLst>
                    <a:ext uri="{9D8B030D-6E8A-4147-A177-3AD203B41FA5}">
                      <a16:colId xmlns:a16="http://schemas.microsoft.com/office/drawing/2014/main" val="3580522235"/>
                    </a:ext>
                  </a:extLst>
                </a:gridCol>
                <a:gridCol w="633092">
                  <a:extLst>
                    <a:ext uri="{9D8B030D-6E8A-4147-A177-3AD203B41FA5}">
                      <a16:colId xmlns:a16="http://schemas.microsoft.com/office/drawing/2014/main" val="2549613907"/>
                    </a:ext>
                  </a:extLst>
                </a:gridCol>
                <a:gridCol w="636078">
                  <a:extLst>
                    <a:ext uri="{9D8B030D-6E8A-4147-A177-3AD203B41FA5}">
                      <a16:colId xmlns:a16="http://schemas.microsoft.com/office/drawing/2014/main" val="3237463751"/>
                    </a:ext>
                  </a:extLst>
                </a:gridCol>
                <a:gridCol w="501696">
                  <a:extLst>
                    <a:ext uri="{9D8B030D-6E8A-4147-A177-3AD203B41FA5}">
                      <a16:colId xmlns:a16="http://schemas.microsoft.com/office/drawing/2014/main" val="1984762479"/>
                    </a:ext>
                  </a:extLst>
                </a:gridCol>
                <a:gridCol w="740599">
                  <a:extLst>
                    <a:ext uri="{9D8B030D-6E8A-4147-A177-3AD203B41FA5}">
                      <a16:colId xmlns:a16="http://schemas.microsoft.com/office/drawing/2014/main" val="3453157303"/>
                    </a:ext>
                  </a:extLst>
                </a:gridCol>
                <a:gridCol w="734626">
                  <a:extLst>
                    <a:ext uri="{9D8B030D-6E8A-4147-A177-3AD203B41FA5}">
                      <a16:colId xmlns:a16="http://schemas.microsoft.com/office/drawing/2014/main" val="3832149125"/>
                    </a:ext>
                  </a:extLst>
                </a:gridCol>
              </a:tblGrid>
              <a:tr h="2229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хозяйств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2016 году: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 в 2017 году: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 в 2018 году: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 в 2019 году: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035206"/>
                  </a:ext>
                </a:extLst>
              </a:tr>
              <a:tr h="1306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748224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КСУП"Мижевичи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782728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КСУП"Драпово"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890963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КСУП"Дружба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-Агро"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981046"/>
                  </a:ext>
                </a:extLst>
              </a:tr>
              <a:tr h="2876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"Им. Дзержинского"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617664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КСУП"Василевичи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57820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КСУП"Им. Суворова"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74927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"Павлово-Агро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73614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КСУП"Деревновский"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081317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Сеньковщина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512695"/>
                  </a:ext>
                </a:extLst>
              </a:tr>
              <a:tr h="347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РУСП" Новодевятковичи"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959196"/>
                  </a:ext>
                </a:extLst>
              </a:tr>
              <a:tr h="3235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РУСП"Победитель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84804"/>
                  </a:ext>
                </a:extLst>
              </a:tr>
              <a:tr h="299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3759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Анализ </a:t>
            </a:r>
            <a:r>
              <a:rPr lang="ru-RU" sz="2200" b="1" kern="0" dirty="0" err="1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перезалужения</a:t>
            </a:r>
            <a:r>
              <a:rPr lang="ru-RU" sz="2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в 2016-2019 годах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02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57460"/>
              </p:ext>
            </p:extLst>
          </p:nvPr>
        </p:nvGraphicFramePr>
        <p:xfrm>
          <a:off x="107504" y="1394869"/>
          <a:ext cx="9036494" cy="5463131"/>
        </p:xfrm>
        <a:graphic>
          <a:graphicData uri="http://schemas.openxmlformats.org/drawingml/2006/table">
            <a:tbl>
              <a:tblPr/>
              <a:tblGrid>
                <a:gridCol w="2116239">
                  <a:extLst>
                    <a:ext uri="{9D8B030D-6E8A-4147-A177-3AD203B41FA5}">
                      <a16:colId xmlns:a16="http://schemas.microsoft.com/office/drawing/2014/main" val="1067162984"/>
                    </a:ext>
                  </a:extLst>
                </a:gridCol>
                <a:gridCol w="1158525">
                  <a:extLst>
                    <a:ext uri="{9D8B030D-6E8A-4147-A177-3AD203B41FA5}">
                      <a16:colId xmlns:a16="http://schemas.microsoft.com/office/drawing/2014/main" val="3649928174"/>
                    </a:ext>
                  </a:extLst>
                </a:gridCol>
                <a:gridCol w="1173972">
                  <a:extLst>
                    <a:ext uri="{9D8B030D-6E8A-4147-A177-3AD203B41FA5}">
                      <a16:colId xmlns:a16="http://schemas.microsoft.com/office/drawing/2014/main" val="4001295925"/>
                    </a:ext>
                  </a:extLst>
                </a:gridCol>
                <a:gridCol w="1173972">
                  <a:extLst>
                    <a:ext uri="{9D8B030D-6E8A-4147-A177-3AD203B41FA5}">
                      <a16:colId xmlns:a16="http://schemas.microsoft.com/office/drawing/2014/main" val="2133094907"/>
                    </a:ext>
                  </a:extLst>
                </a:gridCol>
                <a:gridCol w="1042673">
                  <a:extLst>
                    <a:ext uri="{9D8B030D-6E8A-4147-A177-3AD203B41FA5}">
                      <a16:colId xmlns:a16="http://schemas.microsoft.com/office/drawing/2014/main" val="4154743729"/>
                    </a:ext>
                  </a:extLst>
                </a:gridCol>
                <a:gridCol w="1189418">
                  <a:extLst>
                    <a:ext uri="{9D8B030D-6E8A-4147-A177-3AD203B41FA5}">
                      <a16:colId xmlns:a16="http://schemas.microsoft.com/office/drawing/2014/main" val="2673300176"/>
                    </a:ext>
                  </a:extLst>
                </a:gridCol>
                <a:gridCol w="1181695">
                  <a:extLst>
                    <a:ext uri="{9D8B030D-6E8A-4147-A177-3AD203B41FA5}">
                      <a16:colId xmlns:a16="http://schemas.microsoft.com/office/drawing/2014/main" val="3413468888"/>
                    </a:ext>
                  </a:extLst>
                </a:gridCol>
              </a:tblGrid>
              <a:tr h="31948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хозяйств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Подсев многолетних трав на пашне 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116971"/>
                  </a:ext>
                </a:extLst>
              </a:tr>
              <a:tr h="291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871562"/>
                  </a:ext>
                </a:extLst>
              </a:tr>
              <a:tr h="1024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выполения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выполения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861065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КСУП"Мижевичи"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7916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КСУП"Драпово"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75181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КСУП"Дружба-Агро"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72242"/>
                  </a:ext>
                </a:extLst>
              </a:tr>
              <a:tr h="342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"Им. Дзержинского"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164870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КСУП"Василевичи"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000369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КСУП"Им. Суворова"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630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"Павлово-Агро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70811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КСУП"Деревновский"</a:t>
                      </a:r>
                    </a:p>
                  </a:txBody>
                  <a:tcPr marL="9449" marR="9449" marT="9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83875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"Сеньковщина</a:t>
                      </a:r>
                    </a:p>
                  </a:txBody>
                  <a:tcPr marL="9449" marR="9449" marT="9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83958"/>
                  </a:ext>
                </a:extLst>
              </a:tr>
              <a:tr h="3428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РУСП" Новодевятковичи"</a:t>
                      </a:r>
                    </a:p>
                  </a:txBody>
                  <a:tcPr marL="9449" marR="9449" marT="9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889969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РУСП"Победитель"</a:t>
                      </a:r>
                    </a:p>
                  </a:txBody>
                  <a:tcPr marL="9449" marR="9449" marT="9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898748"/>
                  </a:ext>
                </a:extLst>
              </a:tr>
              <a:tr h="282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449" marR="9449" marT="9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2973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3140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3416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43002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Анализ </a:t>
            </a:r>
            <a:r>
              <a:rPr lang="ru-RU" sz="2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подсева многолетних трав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19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46384"/>
              </p:ext>
            </p:extLst>
          </p:nvPr>
        </p:nvGraphicFramePr>
        <p:xfrm>
          <a:off x="22540" y="1191295"/>
          <a:ext cx="9121460" cy="5531332"/>
        </p:xfrm>
        <a:graphic>
          <a:graphicData uri="http://schemas.openxmlformats.org/drawingml/2006/table">
            <a:tbl>
              <a:tblPr/>
              <a:tblGrid>
                <a:gridCol w="2371888">
                  <a:extLst>
                    <a:ext uri="{9D8B030D-6E8A-4147-A177-3AD203B41FA5}">
                      <a16:colId xmlns:a16="http://schemas.microsoft.com/office/drawing/2014/main" val="1958484967"/>
                    </a:ext>
                  </a:extLst>
                </a:gridCol>
                <a:gridCol w="727034">
                  <a:extLst>
                    <a:ext uri="{9D8B030D-6E8A-4147-A177-3AD203B41FA5}">
                      <a16:colId xmlns:a16="http://schemas.microsoft.com/office/drawing/2014/main" val="940961989"/>
                    </a:ext>
                  </a:extLst>
                </a:gridCol>
                <a:gridCol w="727034">
                  <a:extLst>
                    <a:ext uri="{9D8B030D-6E8A-4147-A177-3AD203B41FA5}">
                      <a16:colId xmlns:a16="http://schemas.microsoft.com/office/drawing/2014/main" val="9157270"/>
                    </a:ext>
                  </a:extLst>
                </a:gridCol>
                <a:gridCol w="680629">
                  <a:extLst>
                    <a:ext uri="{9D8B030D-6E8A-4147-A177-3AD203B41FA5}">
                      <a16:colId xmlns:a16="http://schemas.microsoft.com/office/drawing/2014/main" val="2441726025"/>
                    </a:ext>
                  </a:extLst>
                </a:gridCol>
                <a:gridCol w="665159">
                  <a:extLst>
                    <a:ext uri="{9D8B030D-6E8A-4147-A177-3AD203B41FA5}">
                      <a16:colId xmlns:a16="http://schemas.microsoft.com/office/drawing/2014/main" val="603132295"/>
                    </a:ext>
                  </a:extLst>
                </a:gridCol>
                <a:gridCol w="603286">
                  <a:extLst>
                    <a:ext uri="{9D8B030D-6E8A-4147-A177-3AD203B41FA5}">
                      <a16:colId xmlns:a16="http://schemas.microsoft.com/office/drawing/2014/main" val="4231975531"/>
                    </a:ext>
                  </a:extLst>
                </a:gridCol>
                <a:gridCol w="660005">
                  <a:extLst>
                    <a:ext uri="{9D8B030D-6E8A-4147-A177-3AD203B41FA5}">
                      <a16:colId xmlns:a16="http://schemas.microsoft.com/office/drawing/2014/main" val="2053427522"/>
                    </a:ext>
                  </a:extLst>
                </a:gridCol>
                <a:gridCol w="680629">
                  <a:extLst>
                    <a:ext uri="{9D8B030D-6E8A-4147-A177-3AD203B41FA5}">
                      <a16:colId xmlns:a16="http://schemas.microsoft.com/office/drawing/2014/main" val="2783171376"/>
                    </a:ext>
                  </a:extLst>
                </a:gridCol>
                <a:gridCol w="603286">
                  <a:extLst>
                    <a:ext uri="{9D8B030D-6E8A-4147-A177-3AD203B41FA5}">
                      <a16:colId xmlns:a16="http://schemas.microsoft.com/office/drawing/2014/main" val="4289610942"/>
                    </a:ext>
                  </a:extLst>
                </a:gridCol>
                <a:gridCol w="721881">
                  <a:extLst>
                    <a:ext uri="{9D8B030D-6E8A-4147-A177-3AD203B41FA5}">
                      <a16:colId xmlns:a16="http://schemas.microsoft.com/office/drawing/2014/main" val="3429526148"/>
                    </a:ext>
                  </a:extLst>
                </a:gridCol>
                <a:gridCol w="680629">
                  <a:extLst>
                    <a:ext uri="{9D8B030D-6E8A-4147-A177-3AD203B41FA5}">
                      <a16:colId xmlns:a16="http://schemas.microsoft.com/office/drawing/2014/main" val="1589702773"/>
                    </a:ext>
                  </a:extLst>
                </a:gridCol>
              </a:tblGrid>
              <a:tr h="12102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Выручка от реализации продукции,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2019 г.  к 2019г.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Прибыль (убыток) от реализации продукции,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Чистая прибыль, тыс.руб.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243916"/>
                  </a:ext>
                </a:extLst>
              </a:tr>
              <a:tr h="485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+, -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+, -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+, -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36967"/>
                  </a:ext>
                </a:extLst>
              </a:tr>
              <a:tr h="183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2431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-413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-359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-394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736585"/>
                  </a:ext>
                </a:extLst>
              </a:tr>
              <a:tr h="201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"Драпово"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4870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-812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-588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-342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-668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81604"/>
                  </a:ext>
                </a:extLst>
              </a:tr>
              <a:tr h="183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134,7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16594"/>
                  </a:ext>
                </a:extLst>
              </a:tr>
              <a:tr h="335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"Имени  Дзержинского"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7151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127,6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10355"/>
                  </a:ext>
                </a:extLst>
              </a:tr>
              <a:tr h="183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42786"/>
                  </a:ext>
                </a:extLst>
              </a:tr>
              <a:tr h="335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"Имени  Суворова"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4912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538099"/>
                  </a:ext>
                </a:extLst>
              </a:tr>
              <a:tr h="335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 "Павлово-Агро"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3471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161703"/>
                  </a:ext>
                </a:extLst>
              </a:tr>
              <a:tr h="172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"Деревновский"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2253"/>
                  </a:ext>
                </a:extLst>
              </a:tr>
              <a:tr h="1925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"Сеньковщина"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7708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7801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58131"/>
                  </a:ext>
                </a:extLst>
              </a:tr>
              <a:tr h="335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СРУСП "Новодевятковичи"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-558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-534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-545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304680"/>
                  </a:ext>
                </a:extLst>
              </a:tr>
              <a:tr h="183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СРУСП "Победитель"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2641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-215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-118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07972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"Птицефабрика Слонимская"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-2506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-530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-1017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895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372183"/>
                  </a:ext>
                </a:extLst>
              </a:tr>
              <a:tr h="183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по району:</a:t>
                      </a:r>
                    </a:p>
                  </a:txBody>
                  <a:tcPr marL="8565" marR="8565" marT="85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42095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43645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1550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103,7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-114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496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979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</a:t>
                      </a:r>
                    </a:p>
                  </a:txBody>
                  <a:tcPr marL="8565" marR="8565" marT="856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9821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13433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эффективность сельскохозяйственного производства за январь-август 2019 года по сельскохозяйственным организациям Слонимского района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39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678465"/>
              </p:ext>
            </p:extLst>
          </p:nvPr>
        </p:nvGraphicFramePr>
        <p:xfrm>
          <a:off x="-18158" y="764705"/>
          <a:ext cx="9162158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Производительность труда (тыс. руб.) и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удельный вес заработной платы с начислениями в выручке (%)</a:t>
            </a:r>
          </a:p>
        </p:txBody>
      </p:sp>
    </p:spTree>
    <p:extLst>
      <p:ext uri="{BB962C8B-B14F-4D97-AF65-F5344CB8AC3E}">
        <p14:creationId xmlns:p14="http://schemas.microsoft.com/office/powerpoint/2010/main" val="39484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15735125"/>
              </p:ext>
            </p:extLst>
          </p:nvPr>
        </p:nvGraphicFramePr>
        <p:xfrm>
          <a:off x="0" y="260648"/>
          <a:ext cx="914400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1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29070"/>
              </p:ext>
            </p:extLst>
          </p:nvPr>
        </p:nvGraphicFramePr>
        <p:xfrm>
          <a:off x="35498" y="-3"/>
          <a:ext cx="9108501" cy="6858000"/>
        </p:xfrm>
        <a:graphic>
          <a:graphicData uri="http://schemas.openxmlformats.org/drawingml/2006/table">
            <a:tbl>
              <a:tblPr/>
              <a:tblGrid>
                <a:gridCol w="230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1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727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прогноза производства молока за 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2019 г. </a:t>
                      </a:r>
                    </a:p>
                    <a:p>
                      <a:pPr algn="ctr" rtl="0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0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месяцев, тонн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% к прогнозу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2018 году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%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году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4 года)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роста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сентябрь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50,4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121,7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Дзержинского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66,5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3828,4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73,1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84,1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2438,4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68,2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121,9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36245,9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111,6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0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317271"/>
              </p:ext>
            </p:extLst>
          </p:nvPr>
        </p:nvGraphicFramePr>
        <p:xfrm>
          <a:off x="1" y="521445"/>
          <a:ext cx="9144000" cy="633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0" y="-15960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Продуктивность дойного стада за 9 месяцев 2019 г., кг</a:t>
            </a:r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3548416" y="2543180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-510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0" name="TextBox 6"/>
          <p:cNvSpPr txBox="1">
            <a:spLocks noChangeArrowheads="1"/>
          </p:cNvSpPr>
          <p:nvPr/>
        </p:nvSpPr>
        <p:spPr bwMode="auto">
          <a:xfrm>
            <a:off x="4303643" y="2640029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831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5122450" y="2940402"/>
            <a:ext cx="433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5640280" y="3007985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-270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6349876" y="3173319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187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46" name="TextBox 12"/>
          <p:cNvSpPr txBox="1">
            <a:spLocks noChangeArrowheads="1"/>
          </p:cNvSpPr>
          <p:nvPr/>
        </p:nvSpPr>
        <p:spPr bwMode="auto">
          <a:xfrm>
            <a:off x="7004286" y="3385976"/>
            <a:ext cx="526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-31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7" name="TextBox 13"/>
          <p:cNvSpPr txBox="1">
            <a:spLocks noChangeArrowheads="1"/>
          </p:cNvSpPr>
          <p:nvPr/>
        </p:nvSpPr>
        <p:spPr bwMode="auto">
          <a:xfrm>
            <a:off x="7753524" y="3556751"/>
            <a:ext cx="4318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129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49" name="TextBox 15"/>
          <p:cNvSpPr txBox="1">
            <a:spLocks noChangeArrowheads="1"/>
          </p:cNvSpPr>
          <p:nvPr/>
        </p:nvSpPr>
        <p:spPr bwMode="auto">
          <a:xfrm>
            <a:off x="1526588" y="1697830"/>
            <a:ext cx="403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386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51" name="TextBox 17"/>
          <p:cNvSpPr txBox="1">
            <a:spLocks noChangeArrowheads="1"/>
          </p:cNvSpPr>
          <p:nvPr/>
        </p:nvSpPr>
        <p:spPr bwMode="auto">
          <a:xfrm>
            <a:off x="2233832" y="2099278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25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53" name="TextBox 19"/>
          <p:cNvSpPr txBox="1">
            <a:spLocks noChangeArrowheads="1"/>
          </p:cNvSpPr>
          <p:nvPr/>
        </p:nvSpPr>
        <p:spPr bwMode="auto">
          <a:xfrm>
            <a:off x="2940141" y="2218826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312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55" name="TextBox 21"/>
          <p:cNvSpPr txBox="1">
            <a:spLocks noChangeArrowheads="1"/>
          </p:cNvSpPr>
          <p:nvPr/>
        </p:nvSpPr>
        <p:spPr bwMode="auto">
          <a:xfrm>
            <a:off x="8460432" y="2544967"/>
            <a:ext cx="433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208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56" name="TextBox 22"/>
          <p:cNvSpPr txBox="1">
            <a:spLocks noChangeArrowheads="1"/>
          </p:cNvSpPr>
          <p:nvPr/>
        </p:nvSpPr>
        <p:spPr bwMode="auto">
          <a:xfrm>
            <a:off x="890244" y="1177603"/>
            <a:ext cx="6329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310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126814"/>
              </p:ext>
            </p:extLst>
          </p:nvPr>
        </p:nvGraphicFramePr>
        <p:xfrm>
          <a:off x="0" y="3"/>
          <a:ext cx="9108505" cy="6813375"/>
        </p:xfrm>
        <a:graphic>
          <a:graphicData uri="http://schemas.openxmlformats.org/drawingml/2006/table">
            <a:tbl>
              <a:tblPr/>
              <a:tblGrid>
                <a:gridCol w="1669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90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7840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качестве реализованного молока на ОАО «</a:t>
                      </a:r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Щучинский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маслосырзавод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за 9</a:t>
                      </a:r>
                      <a:r>
                        <a:rPr lang="ru-RU" sz="2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г.</a:t>
                      </a: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629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организации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реализовано в зачетном весе, 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Сорт «Экстра»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Высший сорт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Первый сорт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30">
                <a:tc vMerge="1"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удельный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вес,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 (+,-) к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2018 г.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тонн</a:t>
                      </a:r>
                    </a:p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удельный вес, %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(+,-) к 2018 г.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тонн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удельный вес, %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(+,-) к 2018 г.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1756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1271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72,4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2799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1570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30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2643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-56,3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-5,3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Дзержинского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6207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-9,7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1491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-8,3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Суворова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1937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-18,8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1719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26,4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3464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2561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1177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60,3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-5,1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4741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1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-30,2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80,3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30,2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Итого: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32336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9903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15490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-5,1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6943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111"/>
              </p:ext>
            </p:extLst>
          </p:nvPr>
        </p:nvGraphicFramePr>
        <p:xfrm>
          <a:off x="34925" y="115888"/>
          <a:ext cx="8929565" cy="6625477"/>
        </p:xfrm>
        <a:graphic>
          <a:graphicData uri="http://schemas.openxmlformats.org/drawingml/2006/table">
            <a:tbl>
              <a:tblPr/>
              <a:tblGrid>
                <a:gridCol w="2551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0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013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прогноза производства (выращивания) 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КРС</a:t>
                      </a:r>
                    </a:p>
                    <a:p>
                      <a:pPr algn="ctr" rtl="0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9 месяцев 2019 года </a:t>
                      </a:r>
                    </a:p>
                  </a:txBody>
                  <a:tcPr marL="6191" marR="6191" marT="6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5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района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Произведено выращено КРС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2018 г.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2015 г.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за сентябрь в % к 2018 г.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85,5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85,6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42,6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60,2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Дзержинского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65,2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107,0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166,4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75,9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80,9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982,8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75,3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78,7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60,8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111,1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35,9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107,6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Слонимский</a:t>
                      </a:r>
                    </a:p>
                  </a:txBody>
                  <a:tcPr marL="6191" marR="6191" marT="6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3551,7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108,0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833823"/>
              </p:ext>
            </p:extLst>
          </p:nvPr>
        </p:nvGraphicFramePr>
        <p:xfrm>
          <a:off x="107950" y="620713"/>
          <a:ext cx="8928100" cy="623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9871" y="97493"/>
            <a:ext cx="8928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Среднесуточные привесы КРС за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9 месяцев 2019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13409"/>
              </p:ext>
            </p:extLst>
          </p:nvPr>
        </p:nvGraphicFramePr>
        <p:xfrm>
          <a:off x="-1" y="116632"/>
          <a:ext cx="9144003" cy="6629669"/>
        </p:xfrm>
        <a:graphic>
          <a:graphicData uri="http://schemas.openxmlformats.org/drawingml/2006/table">
            <a:tbl>
              <a:tblPr/>
              <a:tblGrid>
                <a:gridCol w="1894361">
                  <a:extLst>
                    <a:ext uri="{9D8B030D-6E8A-4147-A177-3AD203B41FA5}">
                      <a16:colId xmlns:a16="http://schemas.microsoft.com/office/drawing/2014/main" val="1091555855"/>
                    </a:ext>
                  </a:extLst>
                </a:gridCol>
                <a:gridCol w="734971">
                  <a:extLst>
                    <a:ext uri="{9D8B030D-6E8A-4147-A177-3AD203B41FA5}">
                      <a16:colId xmlns:a16="http://schemas.microsoft.com/office/drawing/2014/main" val="1061718916"/>
                    </a:ext>
                  </a:extLst>
                </a:gridCol>
                <a:gridCol w="1048972">
                  <a:extLst>
                    <a:ext uri="{9D8B030D-6E8A-4147-A177-3AD203B41FA5}">
                      <a16:colId xmlns:a16="http://schemas.microsoft.com/office/drawing/2014/main" val="3757719370"/>
                    </a:ext>
                  </a:extLst>
                </a:gridCol>
                <a:gridCol w="1048972">
                  <a:extLst>
                    <a:ext uri="{9D8B030D-6E8A-4147-A177-3AD203B41FA5}">
                      <a16:colId xmlns:a16="http://schemas.microsoft.com/office/drawing/2014/main" val="1863177569"/>
                    </a:ext>
                  </a:extLst>
                </a:gridCol>
                <a:gridCol w="1007565">
                  <a:extLst>
                    <a:ext uri="{9D8B030D-6E8A-4147-A177-3AD203B41FA5}">
                      <a16:colId xmlns:a16="http://schemas.microsoft.com/office/drawing/2014/main" val="2273478434"/>
                    </a:ext>
                  </a:extLst>
                </a:gridCol>
                <a:gridCol w="841938">
                  <a:extLst>
                    <a:ext uri="{9D8B030D-6E8A-4147-A177-3AD203B41FA5}">
                      <a16:colId xmlns:a16="http://schemas.microsoft.com/office/drawing/2014/main" val="1993281917"/>
                    </a:ext>
                  </a:extLst>
                </a:gridCol>
                <a:gridCol w="800532">
                  <a:extLst>
                    <a:ext uri="{9D8B030D-6E8A-4147-A177-3AD203B41FA5}">
                      <a16:colId xmlns:a16="http://schemas.microsoft.com/office/drawing/2014/main" val="1821995488"/>
                    </a:ext>
                  </a:extLst>
                </a:gridCol>
                <a:gridCol w="772928">
                  <a:extLst>
                    <a:ext uri="{9D8B030D-6E8A-4147-A177-3AD203B41FA5}">
                      <a16:colId xmlns:a16="http://schemas.microsoft.com/office/drawing/2014/main" val="3843568334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3176709735"/>
                    </a:ext>
                  </a:extLst>
                </a:gridCol>
              </a:tblGrid>
              <a:tr h="321366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скота за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месяцев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 сельскохозяйственным организациям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84432"/>
                  </a:ext>
                </a:extLst>
              </a:tr>
              <a:tr h="30900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Реализовано всего с учетом собственных цехов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переработано в % к общ. реализации  за сентябрь, 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582910"/>
                  </a:ext>
                </a:extLst>
              </a:tr>
              <a:tr h="30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г., тонн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к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Переработано в % к общ. реализации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к договору контрактации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722454"/>
                  </a:ext>
                </a:extLst>
              </a:tr>
              <a:tr h="30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Мясокомбинат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7210"/>
                  </a:ext>
                </a:extLst>
              </a:tr>
              <a:tr h="623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КРС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Свиней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185164"/>
                  </a:ext>
                </a:extLst>
              </a:tr>
              <a:tr h="3213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Мижевичи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74379"/>
                  </a:ext>
                </a:extLst>
              </a:tr>
              <a:tr h="3831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73377"/>
                  </a:ext>
                </a:extLst>
              </a:tr>
              <a:tr h="5067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Дружба-Агро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41135"/>
                  </a:ext>
                </a:extLst>
              </a:tr>
              <a:tr h="407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36152"/>
                  </a:ext>
                </a:extLst>
              </a:tr>
              <a:tr h="3337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Василевичи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46,2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46,2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80180"/>
                  </a:ext>
                </a:extLst>
              </a:tr>
              <a:tr h="3337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Суворова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86,7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41528"/>
                  </a:ext>
                </a:extLst>
              </a:tr>
              <a:tr h="1624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Павлово-Агро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5470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63193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47647"/>
                  </a:ext>
                </a:extLst>
              </a:tr>
              <a:tr h="3831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Новодевятковичи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65,1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65,1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227373"/>
                  </a:ext>
                </a:extLst>
              </a:tr>
              <a:tr h="3584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58114"/>
                  </a:ext>
                </a:extLst>
              </a:tr>
              <a:tr h="5438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с/х организациям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965,6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4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908510"/>
              </p:ext>
            </p:extLst>
          </p:nvPr>
        </p:nvGraphicFramePr>
        <p:xfrm>
          <a:off x="107950" y="44450"/>
          <a:ext cx="8928548" cy="6633532"/>
        </p:xfrm>
        <a:graphic>
          <a:graphicData uri="http://schemas.openxmlformats.org/drawingml/2006/table">
            <a:tbl>
              <a:tblPr/>
              <a:tblGrid>
                <a:gridCol w="1943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9133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прогноза 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росту численности 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крупного рогатого скота</a:t>
                      </a:r>
                      <a:r>
                        <a:rPr lang="ru-RU" sz="2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3 квартала 2019 года 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КРС на 1.10.2019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+/-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7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прогнозу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октября 2018 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января 2019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месяц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сентября)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1 октября 2015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Мижевичи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2636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-614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-580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-497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-68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-1755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-173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-174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-103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Дружба-Агро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-129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-117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-100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-252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5348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Василевичи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1686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-77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-126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-86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-436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Суворова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3220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Павлово-Агро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3174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1739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-121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-87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-88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-35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-185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7653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-118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-419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Новодевятковичи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1967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-58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-320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-114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-1818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2238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-336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Слонимский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35328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-464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-464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-409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-3136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9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2409</Words>
  <Application>Microsoft Office PowerPoint</Application>
  <PresentationFormat>Экран (4:3)</PresentationFormat>
  <Paragraphs>1606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1_Тема Office</vt:lpstr>
      <vt:lpstr>Об итогах работы сельскохозяйственных организаций Слонимского района за январь-сентябрь 2019 года</vt:lpstr>
      <vt:lpstr>Презентация PowerPoint</vt:lpstr>
      <vt:lpstr>Презентация PowerPoint</vt:lpstr>
      <vt:lpstr>Продуктивность дойного стада за 9 месяцев 2019 г., кг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валовых сборов и урожайности зерна в 2017 - 2019 годах  (в весе без доработки)</vt:lpstr>
      <vt:lpstr>Презентация PowerPoint</vt:lpstr>
      <vt:lpstr>Анализ заготовки травяных кормов</vt:lpstr>
      <vt:lpstr>Анализ перезалужения в 2016-2019 годах</vt:lpstr>
      <vt:lpstr>Анализ подсева многолетних трав</vt:lpstr>
      <vt:lpstr>Презентация PowerPoint</vt:lpstr>
      <vt:lpstr>Производительность труда (тыс. руб.) и удельный вес заработной платы с начислениями в выручке (%)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отрасли животноводства за январь-март 2016 года</dc:title>
  <dc:creator>User</dc:creator>
  <cp:lastModifiedBy>PC327</cp:lastModifiedBy>
  <cp:revision>344</cp:revision>
  <cp:lastPrinted>2019-10-22T09:49:07Z</cp:lastPrinted>
  <dcterms:created xsi:type="dcterms:W3CDTF">2016-04-08T09:44:25Z</dcterms:created>
  <dcterms:modified xsi:type="dcterms:W3CDTF">2019-10-25T06:43:08Z</dcterms:modified>
</cp:coreProperties>
</file>