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0" r:id="rId2"/>
    <p:sldId id="268" r:id="rId3"/>
    <p:sldId id="271" r:id="rId4"/>
    <p:sldId id="272" r:id="rId5"/>
    <p:sldId id="276" r:id="rId6"/>
    <p:sldId id="277" r:id="rId7"/>
    <p:sldId id="280" r:id="rId8"/>
    <p:sldId id="279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99"/>
    <a:srgbClr val="FFCCFF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4" autoAdjust="0"/>
  </p:normalViewPr>
  <p:slideViewPr>
    <p:cSldViewPr>
      <p:cViewPr>
        <p:scale>
          <a:sx n="85" d="100"/>
          <a:sy n="85" d="100"/>
        </p:scale>
        <p:origin x="-152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29.07.2019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ИСПОЛНЕНИЯ 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БЮДЖЕТА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СЛОНИМСКОГО РАЙОНА </a:t>
            </a:r>
            <a:b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ЯНВАРЬ - ИЮНЬ 2019 ГОДА</a:t>
            </a: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Выполнение плана по основным доходным  источникам, тыс. руб.</a:t>
            </a:r>
            <a:endParaRPr lang="ru-RU" sz="32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451437"/>
              </p:ext>
            </p:extLst>
          </p:nvPr>
        </p:nvGraphicFramePr>
        <p:xfrm>
          <a:off x="214279" y="1168538"/>
          <a:ext cx="8822217" cy="554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8087"/>
                <a:gridCol w="1513644"/>
                <a:gridCol w="1419042"/>
                <a:gridCol w="1324439"/>
                <a:gridCol w="1727005"/>
              </a:tblGrid>
              <a:tr h="576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Годовой план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вес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48 894,0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23 128,8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3798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- всего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534,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20 761,3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9525" marR="9525" marT="9525" marB="0" anchor="b"/>
                </a:tc>
              </a:tr>
              <a:tr h="1638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840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налог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22 257,0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11 536,5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49,9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3 724,6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7 360,9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13,2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НДС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7 207,9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3 406,6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14,7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налоги от выручки от реализации товаров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3 373,7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налоговые доходы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4 359,6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42 030,5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20 589,6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556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924,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43 718,4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собственность,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147499"/>
              </p:ext>
            </p:extLst>
          </p:nvPr>
        </p:nvGraphicFramePr>
        <p:xfrm>
          <a:off x="357158" y="1628799"/>
          <a:ext cx="8644000" cy="44644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7388"/>
                <a:gridCol w="1781390"/>
                <a:gridCol w="1296144"/>
                <a:gridCol w="1872208"/>
                <a:gridCol w="1796230"/>
                <a:gridCol w="40640"/>
              </a:tblGrid>
              <a:tr h="985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налогов на собственность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дополнительных </a:t>
                      </a:r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поступлений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5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2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  <a:tr h="17212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</a:t>
                      </a:r>
                      <a:r>
                        <a:rPr lang="en-US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,4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</a:t>
                      </a:r>
                      <a:r>
                        <a:rPr lang="en-US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250,5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</a:t>
                      </a:r>
                      <a:r>
                        <a:rPr lang="en-US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317327"/>
              </p:ext>
            </p:extLst>
          </p:nvPr>
        </p:nvGraphicFramePr>
        <p:xfrm>
          <a:off x="107504" y="1052739"/>
          <a:ext cx="8928991" cy="525658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/>
                <a:gridCol w="1288955"/>
                <a:gridCol w="1317654"/>
                <a:gridCol w="1287539"/>
                <a:gridCol w="1037735"/>
                <a:gridCol w="1131603"/>
              </a:tblGrid>
              <a:tr h="6557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</a:tr>
              <a:tr h="510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126,3</a:t>
                      </a:r>
                    </a:p>
                  </a:txBody>
                  <a:tcPr marL="9525" marR="9525" marT="9525" marB="0" anchor="ctr"/>
                </a:tc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70,9</a:t>
                      </a:r>
                    </a:p>
                  </a:txBody>
                  <a:tcPr marL="9525" marR="9525" marT="9525" marB="0" anchor="ctr"/>
                </a:tc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192,1</a:t>
                      </a:r>
                    </a:p>
                  </a:txBody>
                  <a:tcPr marL="9525" marR="9525" marT="9525" marB="0" anchor="ctr"/>
                </a:tc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</a:p>
                  </a:txBody>
                  <a:tcPr marL="9525" marR="9525" marT="9525" marB="0" anchor="ctr"/>
                </a:tc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19611"/>
              </p:ext>
            </p:extLst>
          </p:nvPr>
        </p:nvGraphicFramePr>
        <p:xfrm>
          <a:off x="179511" y="620686"/>
          <a:ext cx="8784975" cy="5976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4641"/>
                <a:gridCol w="1204310"/>
                <a:gridCol w="1200558"/>
                <a:gridCol w="1230571"/>
                <a:gridCol w="1260585"/>
                <a:gridCol w="1204310"/>
              </a:tblGrid>
              <a:tr h="580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1 полугодие 2017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1 полугодие 2018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1 полугодие 2019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Темп роста к 2017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Темп роста к 2018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54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7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2 596,8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2 367,5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5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/>
                </a:tc>
              </a:tr>
              <a:tr h="58012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1 012,5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6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0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80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78967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0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платы за размещение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27614"/>
              </p:ext>
            </p:extLst>
          </p:nvPr>
        </p:nvGraphicFramePr>
        <p:xfrm>
          <a:off x="107504" y="1340768"/>
          <a:ext cx="8856984" cy="5517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1770"/>
                <a:gridCol w="2265214"/>
              </a:tblGrid>
              <a:tr h="793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Сумма, 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тыс.рублей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20 316,2</a:t>
                      </a:r>
                    </a:p>
                  </a:txBody>
                  <a:tcPr marL="9525" marR="9525" marT="9525" marB="0" anchor="b"/>
                </a:tc>
              </a:tr>
              <a:tr h="48029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214,0</a:t>
                      </a:r>
                    </a:p>
                  </a:txBody>
                  <a:tcPr marL="9525" marR="9525" marT="9525" marB="0" anchor="b"/>
                </a:tc>
              </a:tr>
              <a:tr h="103711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</a:tr>
              <a:tr h="108421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212,8</a:t>
                      </a:r>
                    </a:p>
                  </a:txBody>
                  <a:tcPr marL="9525" marR="9525" marT="9525" marB="0" anchor="b"/>
                </a:tc>
              </a:tr>
              <a:tr h="973482">
                <a:tc>
                  <a:txBody>
                    <a:bodyPr/>
                    <a:lstStyle/>
                    <a:p>
                      <a:pPr algn="l" fontAlgn="t"/>
                      <a:endParaRPr lang="ru-RU" sz="20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 из вышестоящего бюджета нижестоящему бюджету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59,4</a:t>
                      </a:r>
                    </a:p>
                  </a:txBody>
                  <a:tcPr marL="9525" marR="9525" marT="9525" marB="0" anchor="b"/>
                </a:tc>
              </a:tr>
              <a:tr h="652333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20 589,6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0609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320334"/>
              </p:ext>
            </p:extLst>
          </p:nvPr>
        </p:nvGraphicFramePr>
        <p:xfrm>
          <a:off x="107504" y="908720"/>
          <a:ext cx="8784975" cy="5908808"/>
        </p:xfrm>
        <a:graphic>
          <a:graphicData uri="http://schemas.openxmlformats.org/drawingml/2006/table">
            <a:tbl>
              <a:tblPr/>
              <a:tblGrid>
                <a:gridCol w="3940319"/>
                <a:gridCol w="1223523"/>
                <a:gridCol w="1174087"/>
                <a:gridCol w="1137011"/>
                <a:gridCol w="1310035"/>
              </a:tblGrid>
              <a:tr h="853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Исполнено</a:t>
                      </a:r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Удельный вес в объеме расходов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23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сфера: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64 996,0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31 779,5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41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35 927,1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18 065,8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5862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20 893,5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10 129,4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5862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3 654,0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1 585,5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8123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2 974,4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1 318,3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418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1 547,0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680,5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1532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Местное хозяйство: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20 142,1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10 784,9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1133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18 991,3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10 217,2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53,8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418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988,3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5862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41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1 305,7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663,1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50,8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41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33,6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791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Государственные органы общего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назначения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3 841,2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1 761,4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5198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358,7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82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расходы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1 183,9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385,1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727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Всего</a:t>
                      </a:r>
                    </a:p>
                  </a:txBody>
                  <a:tcPr marL="5364" marR="5364" marT="536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91 924,4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45 585,5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49,6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364" marR="5364" marT="53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  <a:t>Первоочередные статьи  расходов 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  <a:t>бюджета</a:t>
            </a:r>
            <a:b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01144"/>
              </p:ext>
            </p:extLst>
          </p:nvPr>
        </p:nvGraphicFramePr>
        <p:xfrm>
          <a:off x="107504" y="836712"/>
          <a:ext cx="8928992" cy="5904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2739"/>
                <a:gridCol w="1320836"/>
                <a:gridCol w="1791136"/>
                <a:gridCol w="1494281"/>
              </a:tblGrid>
              <a:tr h="106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 (тыс.руб.)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 в объеме первоочередных расходов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объеме расходов 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</a:tr>
              <a:tr h="38828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Слонимского района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45 585,5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34075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первоочередным статьям соцсферы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40 150,6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3052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8562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рабочих и служащих,  взносы (отчисления) на социальное страхование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24 322,7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5363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851,4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3285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1 465,3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3052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3 840,9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3052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ценных бумаг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179,0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86617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государственным организациям и убытки организаций, возникающие при продаже товаров (работ, услуг)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7 835,5</a:t>
                      </a:r>
                      <a:endParaRPr lang="ru-RU" sz="1800" b="1" i="0" u="none" strike="noStrike" dirty="0">
                        <a:solidFill>
                          <a:srgbClr val="1F497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  <a:tr h="607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 и капитальные бюджетные трансферты </a:t>
                      </a:r>
                      <a:endParaRPr lang="ru-RU" sz="16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1 655,8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800" b="1" i="0" u="none" strike="noStrike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3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315460"/>
              </p:ext>
            </p:extLst>
          </p:nvPr>
        </p:nvGraphicFramePr>
        <p:xfrm>
          <a:off x="208957" y="-19289"/>
          <a:ext cx="8755530" cy="744419"/>
        </p:xfrm>
        <a:graphic>
          <a:graphicData uri="http://schemas.openxmlformats.org/drawingml/2006/table">
            <a:tbl>
              <a:tblPr/>
              <a:tblGrid>
                <a:gridCol w="3159141"/>
                <a:gridCol w="1540150"/>
                <a:gridCol w="1339004"/>
                <a:gridCol w="1604056"/>
                <a:gridCol w="1113179"/>
              </a:tblGrid>
              <a:tr h="495961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Расходы на содержание учреждений социальной </a:t>
                      </a:r>
                      <a:r>
                        <a:rPr lang="ru-RU" sz="2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сферы</a:t>
                      </a:r>
                      <a:endParaRPr lang="ru-RU" sz="2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1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(</a:t>
                      </a:r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тыс.руб.)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312349"/>
              </p:ext>
            </p:extLst>
          </p:nvPr>
        </p:nvGraphicFramePr>
        <p:xfrm>
          <a:off x="107504" y="692696"/>
          <a:ext cx="8928991" cy="5991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Лист" r:id="rId5" imgW="6370371" imgH="4686266" progId="Excel.Sheet.12">
                  <p:embed/>
                </p:oleObj>
              </mc:Choice>
              <mc:Fallback>
                <p:oleObj name="Лист" r:id="rId5" imgW="6370371" imgH="46862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504" y="692696"/>
                        <a:ext cx="8928991" cy="5991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06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ЯНВАРЬ - ИЮНЬ 2019  ГОДА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2837</TotalTime>
  <Words>750</Words>
  <Application>Microsoft Office PowerPoint</Application>
  <PresentationFormat>Экран (4:3)</PresentationFormat>
  <Paragraphs>345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</vt:lpstr>
      <vt:lpstr>ИТОГИ  ИСПОЛНЕНИЯ БЮДЖЕТА СЛОНИМСКОГО РАЙОНА  ЗА  ЯНВАРЬ - ИЮНЬ 2019 ГОДА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Структура расходов бюджета Слонимского района, тыс. руб. </vt:lpstr>
      <vt:lpstr>Первоочередные статьи  расходов бюджета </vt:lpstr>
      <vt:lpstr>Презентация PowerPoint</vt:lpstr>
      <vt:lpstr>ИТОГИ  ИСПОЛНЕНИЯ БЮДЖЕТА СЛОНИМСКОГО РАЙОНА  ЗА ЯНВАРЬ - ИЮНЬ 2019  ГОДА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</cp:lastModifiedBy>
  <cp:revision>263</cp:revision>
  <dcterms:created xsi:type="dcterms:W3CDTF">2017-02-22T13:55:27Z</dcterms:created>
  <dcterms:modified xsi:type="dcterms:W3CDTF">2019-07-29T11:37:19Z</dcterms:modified>
</cp:coreProperties>
</file>