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60" r:id="rId2"/>
    <p:sldId id="268" r:id="rId3"/>
    <p:sldId id="272" r:id="rId4"/>
    <p:sldId id="277" r:id="rId5"/>
    <p:sldId id="281" r:id="rId6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всеец Светлана Петровна" initials="ОСП" lastIdx="0" clrIdx="0">
    <p:extLst>
      <p:ext uri="{19B8F6BF-5375-455C-9EA6-DF929625EA0E}">
        <p15:presenceInfo xmlns:p15="http://schemas.microsoft.com/office/powerpoint/2012/main" userId="S-1-5-21-901292189-1124696768-471799982-68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00"/>
    <a:srgbClr val="FF9933"/>
    <a:srgbClr val="DD6909"/>
    <a:srgbClr val="FFCC66"/>
    <a:srgbClr val="800000"/>
    <a:srgbClr val="FFCCFF"/>
    <a:srgbClr val="301F65"/>
    <a:srgbClr val="66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1532" autoAdjust="0"/>
  </p:normalViewPr>
  <p:slideViewPr>
    <p:cSldViewPr>
      <p:cViewPr varScale="1">
        <p:scale>
          <a:sx n="79" d="100"/>
          <a:sy n="79" d="100"/>
        </p:scale>
        <p:origin x="152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28.07.2023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8"/>
          </a:xfrm>
          <a:prstGeom prst="rect">
            <a:avLst/>
          </a:prstGeom>
        </p:spPr>
        <p:txBody>
          <a:bodyPr vert="horz" lIns="92053" tIns="46026" rIns="92053" bIns="4602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28584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D2605-C703-46CC-A18C-12367D79620D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548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D2605-C703-46CC-A18C-12367D79620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57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4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28.07.2023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ИТОГИ  ИСПОЛНЕНИЯ БЮДЖЕТА СЛОНИМСКОГО РАЙОНА 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 1 полугодие 2023 года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endParaRPr lang="en-US" altLang="ru-RU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 Cyr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 anchor="t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5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плана по основным доходным  источникам</a:t>
            </a:r>
            <a:endParaRPr lang="ru-RU" sz="1800" b="1" spc="50" dirty="0">
              <a:ln w="11430"/>
              <a:solidFill>
                <a:schemeClr val="accent5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659006"/>
              </p:ext>
            </p:extLst>
          </p:nvPr>
        </p:nvGraphicFramePr>
        <p:xfrm>
          <a:off x="79759" y="692696"/>
          <a:ext cx="8921398" cy="604867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4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3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5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568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план,</a:t>
                      </a:r>
                    </a:p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тыс.руб.</a:t>
                      </a: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Исполнено,</a:t>
                      </a:r>
                    </a:p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тыс.руб.</a:t>
                      </a: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исполне-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</a:t>
                      </a:r>
                      <a:r>
                        <a:rPr lang="ru-RU" sz="16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вес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93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80 584,8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40 355,2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50,1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8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74 288,1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36 702,4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49,4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90,9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8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33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подоходный налог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44 282,1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22 447,6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50,7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55,6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8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НДС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11 270,2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5 616,9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49,8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13,9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8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6 985,8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3 746,7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53,6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9,3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108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налоги от выручки от реализации товаров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5 760,7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2 273,4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39,5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5,6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6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доходы и прибыль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5 309,9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2 344,7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44,2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8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налоговые доходы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679,4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273,1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40,2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4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6 296,7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3 652,8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58,0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9,1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0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68 846,5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35 051,0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50,9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28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149 431,3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75 406,2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50,5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B6DD10-42C0-4DDE-AE1A-ED7742A22F86}"/>
              </a:ext>
            </a:extLst>
          </p:cNvPr>
          <p:cNvSpPr/>
          <p:nvPr/>
        </p:nvSpPr>
        <p:spPr>
          <a:xfrm>
            <a:off x="8526371" y="38749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9179404" cy="549844"/>
          </a:xfrm>
        </p:spPr>
        <p:txBody>
          <a:bodyPr>
            <a:normAutofit/>
          </a:bodyPr>
          <a:lstStyle/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плана по неналоговым доходам 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566969"/>
              </p:ext>
            </p:extLst>
          </p:nvPr>
        </p:nvGraphicFramePr>
        <p:xfrm>
          <a:off x="107504" y="1484784"/>
          <a:ext cx="7797388" cy="43136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6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0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Компенсации расходов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Дивиденды по акциям и доходы от других форм участия в капитале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иного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9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363476"/>
              </p:ext>
            </p:extLst>
          </p:nvPr>
        </p:nvGraphicFramePr>
        <p:xfrm>
          <a:off x="107505" y="548680"/>
          <a:ext cx="8928991" cy="6461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2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9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9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84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план,</a:t>
                      </a:r>
                    </a:p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тыс.руб.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Исполнено,</a:t>
                      </a:r>
                    </a:p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тыс.руб.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исполне-</a:t>
                      </a:r>
                    </a:p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Уд.вес в неналоговых доходах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9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800" b="1" i="1" u="none" strike="noStrike" dirty="0">
                        <a:solidFill>
                          <a:srgbClr val="C0504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6 296,7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3 652,8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58,0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3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4315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648,1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441,7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иного имущества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435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Дивиденды по акциям и доходы от других форм участия в капитале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468,8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995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3 904,4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2 019,3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5435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в соответствии с договором на размещение средства наружной рекламы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04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земельных участков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FC778E-532F-49D8-B881-616DC9E13357}"/>
              </a:ext>
            </a:extLst>
          </p:cNvPr>
          <p:cNvSpPr/>
          <p:nvPr/>
        </p:nvSpPr>
        <p:spPr>
          <a:xfrm>
            <a:off x="8444431" y="45667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0405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Слонимского района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428760"/>
              </p:ext>
            </p:extLst>
          </p:nvPr>
        </p:nvGraphicFramePr>
        <p:xfrm>
          <a:off x="35496" y="836712"/>
          <a:ext cx="9001001" cy="5904650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683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8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4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38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Уточненный план, тыс.руб.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Исполнено,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тыс.руб.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в объеме расходов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08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сфера: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105 767,5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52 268,4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53 749,6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29 188,9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08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40 050,8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17 699,</a:t>
                      </a:r>
                      <a:r>
                        <a:rPr lang="en-US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08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5 665,8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2 460,2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08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3 657,8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1 753,4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08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2 643,5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1 166,5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08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Местное хозяйство: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30 161,5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15 580,2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154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Жилищно-коммунальные услуги  и жилищное строительство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28 112,5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14 553,4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08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1 777,8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930,5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08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энергетика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271,2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08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1 762,6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686,2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08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671,0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08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Общегосударственная деятельность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11 646,6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5 071,2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794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98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9824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 panose="02020603050405020304" pitchFamily="18" charset="0"/>
                        </a:rPr>
                        <a:t>Всего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150 141,3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73 673,4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060360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E533D1A-E53E-442F-ACF8-934D4957BE1B}"/>
              </a:ext>
            </a:extLst>
          </p:cNvPr>
          <p:cNvSpPr/>
          <p:nvPr/>
        </p:nvSpPr>
        <p:spPr>
          <a:xfrm>
            <a:off x="8532440" y="43580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4199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64096"/>
          </a:xfrm>
        </p:spPr>
        <p:txBody>
          <a:bodyPr anchor="b">
            <a:normAutofit/>
          </a:bodyPr>
          <a:lstStyle/>
          <a:p>
            <a:pPr fontAlgn="t"/>
            <a:r>
              <a:rPr lang="ru-RU" sz="29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Расходы по первоочередным статьям бюджета</a:t>
            </a:r>
            <a:endParaRPr lang="ru-RU" sz="2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2154413"/>
              </p:ext>
            </p:extLst>
          </p:nvPr>
        </p:nvGraphicFramePr>
        <p:xfrm>
          <a:off x="179512" y="980728"/>
          <a:ext cx="8856983" cy="5838907"/>
        </p:xfrm>
        <a:graphic>
          <a:graphicData uri="http://schemas.openxmlformats.org/drawingml/2006/table">
            <a:tbl>
              <a:tblPr/>
              <a:tblGrid>
                <a:gridCol w="4428492">
                  <a:extLst>
                    <a:ext uri="{9D8B030D-6E8A-4147-A177-3AD203B41FA5}">
                      <a16:colId xmlns:a16="http://schemas.microsoft.com/office/drawing/2014/main" val="1307305072"/>
                    </a:ext>
                  </a:extLst>
                </a:gridCol>
                <a:gridCol w="1549972">
                  <a:extLst>
                    <a:ext uri="{9D8B030D-6E8A-4147-A177-3AD203B41FA5}">
                      <a16:colId xmlns:a16="http://schemas.microsoft.com/office/drawing/2014/main" val="3485714222"/>
                    </a:ext>
                  </a:extLst>
                </a:gridCol>
                <a:gridCol w="1549972">
                  <a:extLst>
                    <a:ext uri="{9D8B030D-6E8A-4147-A177-3AD203B41FA5}">
                      <a16:colId xmlns:a16="http://schemas.microsoft.com/office/drawing/2014/main" val="2684730864"/>
                    </a:ext>
                  </a:extLst>
                </a:gridCol>
                <a:gridCol w="1328547">
                  <a:extLst>
                    <a:ext uri="{9D8B030D-6E8A-4147-A177-3AD203B41FA5}">
                      <a16:colId xmlns:a16="http://schemas.microsoft.com/office/drawing/2014/main" val="2494182032"/>
                    </a:ext>
                  </a:extLst>
                </a:gridCol>
              </a:tblGrid>
              <a:tr h="125002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Исполнено,  </a:t>
                      </a:r>
                    </a:p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тыс.руб.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 объеме первоочередных расходов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 общем объеме расходов бюджета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22710"/>
                  </a:ext>
                </a:extLst>
              </a:tr>
              <a:tr h="36765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бюджет района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73 673,4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02856"/>
                  </a:ext>
                </a:extLst>
              </a:tr>
              <a:tr h="56802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расходы по первоочередным статьям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66 024,1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89,6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3240"/>
                  </a:ext>
                </a:extLst>
              </a:tr>
              <a:tr h="31902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566815"/>
                  </a:ext>
                </a:extLst>
              </a:tr>
              <a:tr h="84814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Schoolbook" panose="02040604050505020304" pitchFamily="18" charset="0"/>
                        </a:rPr>
                        <a:t>Заработная плата рабочих и служащих,  взносы (отчисления) на социальное страхование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43 120,0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65,3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58,5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52961"/>
                  </a:ext>
                </a:extLst>
              </a:tr>
              <a:tr h="56802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Schoolbook" panose="02040604050505020304" pitchFamily="18" charset="0"/>
                        </a:rPr>
                        <a:t>Лекарственные средства и изделия медицинского назначения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1 730,6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318545"/>
                  </a:ext>
                </a:extLst>
              </a:tr>
              <a:tr h="4707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Schoolbook" panose="02040604050505020304" pitchFamily="18" charset="0"/>
                        </a:rPr>
                        <a:t>Продукты питания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2 331,6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3,</a:t>
                      </a:r>
                      <a:r>
                        <a:rPr lang="en-US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3,2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60944"/>
                  </a:ext>
                </a:extLst>
              </a:tr>
              <a:tr h="31902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Schoolbook" panose="02040604050505020304" pitchFamily="18" charset="0"/>
                        </a:rPr>
                        <a:t>Оплата коммунальных услуг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5 280,8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7,2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16404"/>
                  </a:ext>
                </a:extLst>
              </a:tr>
              <a:tr h="112826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Schoolbook" panose="02040604050505020304" pitchFamily="18" charset="0"/>
                        </a:rPr>
                        <a:t>Субсидии государственным организациям и убытки организаций, возникающие при продаже товаров (работ, услуг)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13 359,8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20,2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376092"/>
                          </a:solidFill>
                          <a:effectLst/>
                          <a:latin typeface="Times New Roman" panose="02020603050405020304" pitchFamily="18" charset="0"/>
                        </a:rPr>
                        <a:t>18,1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63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A35B42-E673-4122-BB40-4E2D6870C5F8}"/>
              </a:ext>
            </a:extLst>
          </p:cNvPr>
          <p:cNvSpPr/>
          <p:nvPr/>
        </p:nvSpPr>
        <p:spPr>
          <a:xfrm>
            <a:off x="8532440" y="38364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512482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7745</TotalTime>
  <Words>590</Words>
  <Application>Microsoft Office PowerPoint</Application>
  <PresentationFormat>Экран (4:3)</PresentationFormat>
  <Paragraphs>284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Schoolbook</vt:lpstr>
      <vt:lpstr>Times New Roman</vt:lpstr>
      <vt:lpstr>Times New Roman Cyr</vt:lpstr>
      <vt:lpstr>Тема Office</vt:lpstr>
      <vt:lpstr> ИТОГИ  ИСПОЛНЕНИЯ БЮДЖЕТА СЛОНИМСКОГО РАЙОНА   1 полугодие 2023 года  </vt:lpstr>
      <vt:lpstr>Выполнение плана по основным доходным  источникам</vt:lpstr>
      <vt:lpstr>Выполнение плана по неналоговым доходам </vt:lpstr>
      <vt:lpstr>Структура расходов бюджета Слонимского района </vt:lpstr>
      <vt:lpstr>Расходы по первоочередным статьям бюджета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Виноградова Ирина Петровна</cp:lastModifiedBy>
  <cp:revision>583</cp:revision>
  <cp:lastPrinted>2021-04-26T12:24:56Z</cp:lastPrinted>
  <dcterms:created xsi:type="dcterms:W3CDTF">2017-02-22T13:55:27Z</dcterms:created>
  <dcterms:modified xsi:type="dcterms:W3CDTF">2023-07-28T12:48:33Z</dcterms:modified>
</cp:coreProperties>
</file>