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60" r:id="rId2"/>
    <p:sldId id="268" r:id="rId3"/>
    <p:sldId id="272" r:id="rId4"/>
    <p:sldId id="277" r:id="rId5"/>
    <p:sldId id="281" r:id="rId6"/>
  </p:sldIdLst>
  <p:sldSz cx="9144000" cy="6858000" type="screen4x3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Овсеец Светлана Петровна" initials="ОСП" lastIdx="0" clrIdx="0">
    <p:extLst>
      <p:ext uri="{19B8F6BF-5375-455C-9EA6-DF929625EA0E}">
        <p15:presenceInfo xmlns:p15="http://schemas.microsoft.com/office/powerpoint/2012/main" userId="S-1-5-21-901292189-1124696768-471799982-68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00"/>
    <a:srgbClr val="FF9933"/>
    <a:srgbClr val="DD6909"/>
    <a:srgbClr val="FFCC66"/>
    <a:srgbClr val="800000"/>
    <a:srgbClr val="FFCCFF"/>
    <a:srgbClr val="301F65"/>
    <a:srgbClr val="66FF99"/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4" autoAdjust="0"/>
    <p:restoredTop sz="91532" autoAdjust="0"/>
  </p:normalViewPr>
  <p:slideViewPr>
    <p:cSldViewPr>
      <p:cViewPr varScale="1">
        <p:scale>
          <a:sx n="79" d="100"/>
          <a:sy n="79" d="100"/>
        </p:scale>
        <p:origin x="15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1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/>
          <a:lstStyle>
            <a:lvl1pPr algn="r">
              <a:defRPr sz="1200"/>
            </a:lvl1pPr>
          </a:lstStyle>
          <a:p>
            <a:fld id="{5DA6F603-AFFF-4A8F-894D-3C7BD23470C1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53" tIns="46026" rIns="92053" bIns="46026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15154"/>
            <a:ext cx="5486400" cy="4466988"/>
          </a:xfrm>
          <a:prstGeom prst="rect">
            <a:avLst/>
          </a:prstGeom>
        </p:spPr>
        <p:txBody>
          <a:bodyPr vert="horz" lIns="92053" tIns="46026" rIns="92053" bIns="46026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28584"/>
            <a:ext cx="2971800" cy="496332"/>
          </a:xfrm>
          <a:prstGeom prst="rect">
            <a:avLst/>
          </a:prstGeom>
        </p:spPr>
        <p:txBody>
          <a:bodyPr vert="horz" lIns="92053" tIns="46026" rIns="92053" bIns="46026" rtlCol="0" anchor="b"/>
          <a:lstStyle>
            <a:lvl1pPr algn="r">
              <a:defRPr sz="1200"/>
            </a:lvl1pPr>
          </a:lstStyle>
          <a:p>
            <a:fld id="{7DAD2605-C703-46CC-A18C-12367D79620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5423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5482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DAD2605-C703-46CC-A18C-12367D79620D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557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3F777-21C8-43ED-8EF9-5A2179AEFDFF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chemeClr val="accent4">
                <a:lumMod val="20000"/>
                <a:lumOff val="8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53F777-21C8-43ED-8EF9-5A2179AEFDFF}" type="datetimeFigureOut">
              <a:rPr lang="ru-RU" smtClean="0"/>
              <a:pPr/>
              <a:t>26.02.2024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A0578-B5F2-4CE9-A03C-2512B5C8C8B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844" y="0"/>
            <a:ext cx="8786874" cy="6858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ИТОГИ  ИСПОЛНЕНИЯ БЮДЖЕТА СЛОНИМСКОГО РАЙОНА 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  <a:t> 2023 год</a:t>
            </a: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br>
              <a:rPr lang="ru-RU" sz="3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 Cyr" pitchFamily="18" charset="0"/>
                <a:cs typeface="Times New Roman Cyr" pitchFamily="18" charset="0"/>
              </a:rPr>
            </a:br>
            <a:endParaRPr lang="en-US" altLang="ru-RU" sz="3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 Cyr" pitchFamily="18" charset="0"/>
              <a:cs typeface="Times New Roman Cyr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1071546"/>
          </a:xfrm>
        </p:spPr>
        <p:txBody>
          <a:bodyPr anchor="t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500" b="1" spc="50" dirty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основным доходным  источникам</a:t>
            </a:r>
            <a:endParaRPr lang="ru-RU" sz="1800" b="1" spc="50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883819"/>
              </p:ext>
            </p:extLst>
          </p:nvPr>
        </p:nvGraphicFramePr>
        <p:xfrm>
          <a:off x="79759" y="692696"/>
          <a:ext cx="8921398" cy="604867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3479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90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01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834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59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4568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</a:t>
                      </a:r>
                      <a:r>
                        <a:rPr lang="ru-RU" sz="1600" u="none" strike="noStrike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вес 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>
                    <a:gradFill flip="none" rotWithShape="1">
                      <a:gsLst>
                        <a:gs pos="0">
                          <a:schemeClr val="accent5">
                            <a:shade val="30000"/>
                            <a:satMod val="115000"/>
                          </a:schemeClr>
                        </a:gs>
                        <a:gs pos="50000">
                          <a:schemeClr val="accent5">
                            <a:shade val="67500"/>
                            <a:satMod val="115000"/>
                          </a:schemeClr>
                        </a:gs>
                        <a:gs pos="100000">
                          <a:schemeClr val="accent5"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93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СОБСТВЕННЫЕ ДОХОДЫ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614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,8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321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053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 том числе: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endParaRPr lang="ru-RU" sz="20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433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подоходный налог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341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652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НДС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11 270,2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11 911,7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налоги на собственность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7 5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831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108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Другие налоги от выручки от реализации товаров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4 362,8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169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Налог на прибыль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6 017,5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6 705,7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8,5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налоговые доходы </a:t>
                      </a:r>
                    </a:p>
                  </a:txBody>
                  <a:tcPr marL="171450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660,1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723,7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514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Неналоговые доходы - всего 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6 561,7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7 134,2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108,7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8,3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30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71 313,6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71 260,1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99,9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2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ВСЕГО ДОХОДОВ</a:t>
                      </a:r>
                    </a:p>
                  </a:txBody>
                  <a:tcPr marL="9525" marR="9525" marT="952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153 928,4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157 582,0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1" i="0" u="none" strike="noStrike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</a:rPr>
                        <a:t>102,4</a:t>
                      </a: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7B6DD10-42C0-4DDE-AE1A-ED7742A22F86}"/>
              </a:ext>
            </a:extLst>
          </p:cNvPr>
          <p:cNvSpPr/>
          <p:nvPr/>
        </p:nvSpPr>
        <p:spPr>
          <a:xfrm>
            <a:off x="8526371" y="38749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42852"/>
            <a:ext cx="9179404" cy="549844"/>
          </a:xfrm>
        </p:spPr>
        <p:txBody>
          <a:bodyPr>
            <a:normAutofit/>
          </a:bodyPr>
          <a:lstStyle/>
          <a:p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плана по неналоговым доходам </a:t>
            </a: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7566969"/>
              </p:ext>
            </p:extLst>
          </p:nvPr>
        </p:nvGraphicFramePr>
        <p:xfrm>
          <a:off x="107504" y="1484784"/>
          <a:ext cx="7797388" cy="431360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86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8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75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7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802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1" u="none" strike="noStrike" dirty="0">
                          <a:solidFill>
                            <a:srgbClr val="C0504D"/>
                          </a:solidFill>
                          <a:effectLst/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2 596,8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2 252,8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2 367,5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19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1683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Компенсации расходов государства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1 012,5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1 181,0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Дивиденды по акциям и доходы от других форм участия в капитале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586,9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485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земельных участков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254,9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227,8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533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 продажи земельных участков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29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сдачи в аренду иного имущества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089158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Доходы от приватизации  жилых помещений и отчуждения организациями имущества, находящегося в государственной собственности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216,3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70,7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990070"/>
              </p:ext>
            </p:extLst>
          </p:nvPr>
        </p:nvGraphicFramePr>
        <p:xfrm>
          <a:off x="107505" y="548680"/>
          <a:ext cx="8928991" cy="621953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9604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5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7846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Уточнённый 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исполне-</a:t>
                      </a:r>
                    </a:p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ния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Уд.вес в неналоговых доходах</a:t>
                      </a: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tx2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50000">
                          <a:schemeClr val="tx2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tx2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08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89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 доходы</a:t>
                      </a:r>
                      <a:endParaRPr lang="ru-RU" sz="1800" b="1" i="1" u="none" strike="noStrike" dirty="0">
                        <a:solidFill>
                          <a:srgbClr val="C0504D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561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108,7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703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i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числе:</a:t>
                      </a:r>
                      <a:endParaRPr lang="ru-RU" sz="16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4315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приватизации  жилых помещений, отчуждения организациями имущества, находящегося в государственной собственности и отчуждения бюджетными организациями  имущества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48,1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823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5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сдачи в аренду земельных участков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426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464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4670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Дивиденды по акциям и доходы от других форм участия в капитале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l" fontAlgn="t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Компенсации расходов государства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894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076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85435">
                <a:tc>
                  <a:txBody>
                    <a:bodyPr/>
                    <a:lstStyle/>
                    <a:p>
                      <a:pPr algn="l" fontAlgn="b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в соответствии с договором на размещение средства наружной рекламы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b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177,9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9047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7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Проценты, уплачиваемые банками за пользование денежными средствами республиканского и местных бюджетов </a:t>
                      </a:r>
                      <a:endParaRPr lang="ru-RU" sz="17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105" marR="7105" marT="7105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202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DFC778E-532F-49D8-B881-616DC9E13357}"/>
              </a:ext>
            </a:extLst>
          </p:cNvPr>
          <p:cNvSpPr/>
          <p:nvPr/>
        </p:nvSpPr>
        <p:spPr>
          <a:xfrm>
            <a:off x="8444431" y="45667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68952" cy="50405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Слонимского района 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7686819"/>
              </p:ext>
            </p:extLst>
          </p:nvPr>
        </p:nvGraphicFramePr>
        <p:xfrm>
          <a:off x="35496" y="836712"/>
          <a:ext cx="9001001" cy="5904650"/>
        </p:xfrm>
        <a:graphic>
          <a:graphicData uri="http://schemas.openxmlformats.org/drawingml/2006/table">
            <a:tbl>
              <a:tblPr firstRow="1" firstCol="1" bandRow="1">
                <a:tableStyleId>{69C7853C-536D-4A76-A0AE-DD22124D55A5}</a:tableStyleId>
              </a:tblPr>
              <a:tblGrid>
                <a:gridCol w="4683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3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0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80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44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77386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Уточненный план, тыс.руб.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%</a:t>
                      </a:r>
                    </a:p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Уд. вес в объеме расходов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64" marR="5364" marT="5364" marB="0" anchor="ctr">
                    <a:gradFill flip="none" rotWithShape="1">
                      <a:gsLst>
                        <a:gs pos="0">
                          <a:schemeClr val="accent3">
                            <a:shade val="30000"/>
                            <a:satMod val="115000"/>
                          </a:schemeClr>
                        </a:gs>
                        <a:gs pos="50000">
                          <a:schemeClr val="accent3">
                            <a:shade val="67500"/>
                            <a:satMod val="115000"/>
                          </a:schemeClr>
                        </a:gs>
                        <a:gs pos="100000">
                          <a:schemeClr val="accent3"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сфера: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образование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398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здравоохранение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352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социальная политика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физическая культура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723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2 631,4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Местное хозяйство: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792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520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2015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Жилищно-коммунальные услуги  и жилищное строительство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542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,1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транспорт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971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топливо</a:t>
                      </a:r>
                      <a:r>
                        <a:rPr lang="en-US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6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 энергетика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800" b="0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Сельское хозяйство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1 98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965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Охрана окружающей среды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523,2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60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Общегосударственная деятельность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705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11 065,3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,5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9794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Средства массовой информации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расходы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32,3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32,3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9824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i="0" u="none" strike="noStrike" dirty="0">
                          <a:solidFill>
                            <a:schemeClr val="accent4">
                              <a:lumMod val="50000"/>
                            </a:schemeClr>
                          </a:solidFill>
                          <a:effectLst/>
                          <a:latin typeface="Times New Roman Cyr" panose="02020603050405020304" pitchFamily="18" charset="0"/>
                        </a:rPr>
                        <a:t>Всего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065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 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090603609"/>
                  </a:ext>
                </a:extLst>
              </a:tr>
            </a:tbl>
          </a:graphicData>
        </a:graphic>
      </p:graphicFrame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E533D1A-E53E-442F-ACF8-934D4957BE1B}"/>
              </a:ext>
            </a:extLst>
          </p:cNvPr>
          <p:cNvSpPr/>
          <p:nvPr/>
        </p:nvSpPr>
        <p:spPr>
          <a:xfrm>
            <a:off x="8532440" y="43580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41996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864096"/>
          </a:xfrm>
        </p:spPr>
        <p:txBody>
          <a:bodyPr anchor="b">
            <a:normAutofit/>
          </a:bodyPr>
          <a:lstStyle/>
          <a:p>
            <a:pPr fontAlgn="t"/>
            <a:r>
              <a:rPr lang="ru-RU" sz="29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</a:rPr>
              <a:t>Расходы по первоочередным статьям бюджета</a:t>
            </a:r>
            <a:endParaRPr lang="ru-RU" sz="2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6409148"/>
              </p:ext>
            </p:extLst>
          </p:nvPr>
        </p:nvGraphicFramePr>
        <p:xfrm>
          <a:off x="179512" y="980728"/>
          <a:ext cx="8856983" cy="5838907"/>
        </p:xfrm>
        <a:graphic>
          <a:graphicData uri="http://schemas.openxmlformats.org/drawingml/2006/table">
            <a:tbl>
              <a:tblPr/>
              <a:tblGrid>
                <a:gridCol w="4428492">
                  <a:extLst>
                    <a:ext uri="{9D8B030D-6E8A-4147-A177-3AD203B41FA5}">
                      <a16:colId xmlns:a16="http://schemas.microsoft.com/office/drawing/2014/main" val="1307305072"/>
                    </a:ext>
                  </a:extLst>
                </a:gridCol>
                <a:gridCol w="1549972">
                  <a:extLst>
                    <a:ext uri="{9D8B030D-6E8A-4147-A177-3AD203B41FA5}">
                      <a16:colId xmlns:a16="http://schemas.microsoft.com/office/drawing/2014/main" val="3485714222"/>
                    </a:ext>
                  </a:extLst>
                </a:gridCol>
                <a:gridCol w="1549972">
                  <a:extLst>
                    <a:ext uri="{9D8B030D-6E8A-4147-A177-3AD203B41FA5}">
                      <a16:colId xmlns:a16="http://schemas.microsoft.com/office/drawing/2014/main" val="2684730864"/>
                    </a:ext>
                  </a:extLst>
                </a:gridCol>
                <a:gridCol w="1328547">
                  <a:extLst>
                    <a:ext uri="{9D8B030D-6E8A-4147-A177-3AD203B41FA5}">
                      <a16:colId xmlns:a16="http://schemas.microsoft.com/office/drawing/2014/main" val="2494182032"/>
                    </a:ext>
                  </a:extLst>
                </a:gridCol>
              </a:tblGrid>
              <a:tr h="1250021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r>
                        <a:rPr lang="en-US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Исполнено,  </a:t>
                      </a:r>
                    </a:p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объеме первоочередных расходов</a:t>
                      </a:r>
                    </a:p>
                  </a:txBody>
                  <a:tcPr marL="8830" marR="8830" marT="88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в  общем объеме расходов бюджета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2522710"/>
                  </a:ext>
                </a:extLst>
              </a:tr>
              <a:tr h="36765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бюджет района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596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9402856"/>
                  </a:ext>
                </a:extLst>
              </a:tr>
              <a:tr h="56802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расходы по первоочередным статьям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43240"/>
                  </a:ext>
                </a:extLst>
              </a:tr>
              <a:tr h="31902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600" b="0" i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 :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566815"/>
                  </a:ext>
                </a:extLst>
              </a:tr>
              <a:tr h="84814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Заработная плата рабочих и служащих,  взносы (отчисления) на социальное страхование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705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3352961"/>
                  </a:ext>
                </a:extLst>
              </a:tr>
              <a:tr h="56802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Лекарственные средства и изделия медицинского назначения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753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2,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8318545"/>
                  </a:ext>
                </a:extLst>
              </a:tr>
              <a:tr h="47072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Продукты питания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684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7960944"/>
                  </a:ext>
                </a:extLst>
              </a:tr>
              <a:tr h="31902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Оплата коммунальных услуг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332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2916404"/>
                  </a:ext>
                </a:extLst>
              </a:tr>
              <a:tr h="112826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800" b="0" i="0" u="none" strike="noStrike" dirty="0">
                          <a:solidFill>
                            <a:srgbClr val="002060"/>
                          </a:solidFill>
                          <a:effectLst/>
                          <a:latin typeface="Century Schoolbook" panose="02040604050505020304" pitchFamily="18" charset="0"/>
                        </a:rPr>
                        <a:t>Субсидии государственным организациям и убытки организаций, возникающие при продаже товаров (работ, услуг)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621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12,</a:t>
                      </a:r>
                      <a:r>
                        <a:rPr lang="en-US" sz="2000" b="1" i="0" u="none" strike="noStrike" dirty="0">
                          <a:solidFill>
                            <a:srgbClr val="376092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2000" b="1" i="0" u="none" strike="noStrike" dirty="0">
                        <a:solidFill>
                          <a:srgbClr val="37609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5630"/>
                  </a:ext>
                </a:extLst>
              </a:tr>
            </a:tbl>
          </a:graphicData>
        </a:graphic>
      </p:graphicFrame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6A35B42-E673-4122-BB40-4E2D6870C5F8}"/>
              </a:ext>
            </a:extLst>
          </p:cNvPr>
          <p:cNvSpPr/>
          <p:nvPr/>
        </p:nvSpPr>
        <p:spPr>
          <a:xfrm>
            <a:off x="8532440" y="38364"/>
            <a:ext cx="611560" cy="325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0512482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8062</TotalTime>
  <Words>820</Words>
  <Application>Microsoft Office PowerPoint</Application>
  <PresentationFormat>Экран (4:3)</PresentationFormat>
  <Paragraphs>283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Century Schoolbook</vt:lpstr>
      <vt:lpstr>Times New Roman</vt:lpstr>
      <vt:lpstr>Times New Roman Cyr</vt:lpstr>
      <vt:lpstr>Тема Office</vt:lpstr>
      <vt:lpstr> ИТОГИ  ИСПОЛНЕНИЯ БЮДЖЕТА СЛОНИМСКОГО РАЙОНА   2023 год  </vt:lpstr>
      <vt:lpstr>Выполнение плана по основным доходным  источникам</vt:lpstr>
      <vt:lpstr>Выполнение плана по неналоговым доходам </vt:lpstr>
      <vt:lpstr>Структура расходов бюджета Слонимского района </vt:lpstr>
      <vt:lpstr>Расходы по первоочередным статьям бюджета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Petliska</dc:creator>
  <cp:lastModifiedBy>Семенюк Лилия Анатольевна</cp:lastModifiedBy>
  <cp:revision>604</cp:revision>
  <cp:lastPrinted>2024-02-26T11:52:31Z</cp:lastPrinted>
  <dcterms:created xsi:type="dcterms:W3CDTF">2017-02-22T13:55:27Z</dcterms:created>
  <dcterms:modified xsi:type="dcterms:W3CDTF">2024-02-26T11:59:53Z</dcterms:modified>
</cp:coreProperties>
</file>