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60" r:id="rId2"/>
    <p:sldId id="268" r:id="rId3"/>
    <p:sldId id="271" r:id="rId4"/>
    <p:sldId id="272" r:id="rId5"/>
    <p:sldId id="276" r:id="rId6"/>
    <p:sldId id="277" r:id="rId7"/>
    <p:sldId id="280" r:id="rId8"/>
    <p:sldId id="281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301F65"/>
    <a:srgbClr val="000000"/>
    <a:srgbClr val="66FF99"/>
    <a:srgbClr val="99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84" autoAdjust="0"/>
  </p:normalViewPr>
  <p:slideViewPr>
    <p:cSldViewPr>
      <p:cViewPr>
        <p:scale>
          <a:sx n="85" d="100"/>
          <a:sy n="85" d="100"/>
        </p:scale>
        <p:origin x="-152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6F603-AFFF-4A8F-894D-3C7BD23470C1}" type="datetimeFigureOut">
              <a:rPr lang="ru-RU" smtClean="0"/>
              <a:pPr/>
              <a:t>23.10.2019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D2605-C703-46CC-A18C-12367D79620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42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23.10.2019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23.10.2019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23.10.2019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23.10.2019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23.10.2019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23.10.2019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23.10.2019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23.10.2019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23.10.2019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23.10.2019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23.10.2019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4">
                <a:lumMod val="20000"/>
                <a:lumOff val="8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3F777-21C8-43ED-8EF9-5A2179AEFDFF}" type="datetimeFigureOut">
              <a:rPr lang="ru-RU" smtClean="0"/>
              <a:pPr/>
              <a:t>23.10.2019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44" y="0"/>
            <a:ext cx="8786874" cy="6858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ИТОГИ </a:t>
            </a:r>
            <a:r>
              <a:rPr lang="ru-RU" sz="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 ИСПОЛНЕНИЯ </a:t>
            </a: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БЮДЖЕТА </a:t>
            </a:r>
            <a:r>
              <a:rPr lang="ru-RU" sz="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СЛОНИМСКОГО РАЙОНА </a:t>
            </a:r>
            <a:br>
              <a:rPr lang="ru-RU" sz="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ЗА  ЯНВАРЬ – СЕНТЯБРЬ</a:t>
            </a:r>
            <a:br>
              <a:rPr lang="ru-RU" sz="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 2019 ГОДА</a:t>
            </a:r>
            <a:endParaRPr lang="en-US" altLang="ru-RU" sz="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 Cyr" pitchFamily="18" charset="0"/>
              <a:cs typeface="Times New Roman Cyr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1071546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anose="02040602050305030304" pitchFamily="18" charset="0"/>
              </a:rPr>
              <a:t>Выполнение плана по основным доходным  источникам, </a:t>
            </a:r>
            <a:r>
              <a:rPr lang="ru-RU" sz="2800" b="1" spc="50" dirty="0" smtClean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anose="02040602050305030304" pitchFamily="18" charset="0"/>
              </a:rPr>
              <a:t>тыс. руб.</a:t>
            </a:r>
            <a:endParaRPr lang="ru-RU" sz="2800" b="1" spc="50" dirty="0">
              <a:ln w="11430"/>
              <a:solidFill>
                <a:schemeClr val="accent5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384581"/>
              </p:ext>
            </p:extLst>
          </p:nvPr>
        </p:nvGraphicFramePr>
        <p:xfrm>
          <a:off x="179512" y="1052736"/>
          <a:ext cx="8856984" cy="568863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72408"/>
                <a:gridCol w="1224136"/>
                <a:gridCol w="1296144"/>
                <a:gridCol w="1368152"/>
                <a:gridCol w="1296144"/>
              </a:tblGrid>
              <a:tr h="5825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Годовой </a:t>
                      </a:r>
                      <a:endParaRPr lang="ru-RU" sz="1800" u="none" strike="noStrik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8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endParaRPr lang="ru-RU" sz="1800" u="none" strike="noStrik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8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</a:t>
                      </a:r>
                      <a:r>
                        <a:rPr lang="ru-RU" sz="18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вес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5097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СОБСТВЕННЫЕ ДОХОДЫ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48 893,9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35 311,2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8413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 - всего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44 534,3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31 932,2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28512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i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8837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i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подоходный налог 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22 257,0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17 550,9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78,8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641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i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прибыль 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3 724,6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1 438,6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2912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i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собственность 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7 360,9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4 783,0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2912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i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НДС 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7 207,9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5 228,3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14,8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56255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i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налоги от выручки от реализации товаров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3 373,7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2 509,7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74,4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641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i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налоговые доходы 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610,2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421,7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44736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 - всего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4 359,6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3 379,0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56255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42 468,4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32 437,1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65539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91 362,3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67 748,3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35732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Дополнительно поступившие доходы от увеличения ставок по налогам на 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собственность,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156076"/>
              </p:ext>
            </p:extLst>
          </p:nvPr>
        </p:nvGraphicFramePr>
        <p:xfrm>
          <a:off x="357158" y="1628799"/>
          <a:ext cx="8644000" cy="44644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57388"/>
                <a:gridCol w="1781390"/>
                <a:gridCol w="1296144"/>
                <a:gridCol w="1872208"/>
                <a:gridCol w="1796230"/>
                <a:gridCol w="40640"/>
              </a:tblGrid>
              <a:tr h="98548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00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Собственные доходы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00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</a:t>
                      </a:r>
                      <a:r>
                        <a:rPr lang="ru-RU" sz="1600" b="1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дополнительных </a:t>
                      </a:r>
                      <a:r>
                        <a:rPr lang="ru-RU" sz="16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поступлений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00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5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22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недвижимость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620" marR="7620" marT="7620" marB="0" anchor="ctr"/>
                </a:tc>
              </a:tr>
              <a:tr h="172122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Слонимского района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35 311,2 </a:t>
                      </a:r>
                      <a:endParaRPr lang="ru-RU" sz="18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2 207,5</a:t>
                      </a:r>
                      <a:endParaRPr lang="ru-RU" sz="18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413,6</a:t>
                      </a:r>
                      <a:endParaRPr lang="ru-RU" sz="18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1 793,9</a:t>
                      </a:r>
                      <a:endParaRPr lang="ru-RU" sz="18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9179404" cy="54984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Bookman Old Style" panose="02050604050505020204" pitchFamily="18" charset="0"/>
              </a:rPr>
              <a:t>Анализ поступлений неналоговых доходов, тыс. руб. </a:t>
            </a:r>
            <a:endParaRPr lang="ru-RU" sz="2400" dirty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566969"/>
              </p:ext>
            </p:extLst>
          </p:nvPr>
        </p:nvGraphicFramePr>
        <p:xfrm>
          <a:off x="107504" y="1484784"/>
          <a:ext cx="7797388" cy="431360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65505"/>
                <a:gridCol w="1288955"/>
                <a:gridCol w="1317654"/>
                <a:gridCol w="1287539"/>
                <a:gridCol w="1037735"/>
              </a:tblGrid>
              <a:tr h="780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2 367,5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91,2</a:t>
                      </a:r>
                    </a:p>
                  </a:txBody>
                  <a:tcPr marL="9525" marR="9525" marT="9525" marB="0" anchor="ctr"/>
                </a:tc>
              </a:tr>
              <a:tr h="2819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2168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Компенсации расходов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116,6</a:t>
                      </a:r>
                    </a:p>
                  </a:txBody>
                  <a:tcPr marL="9525" marR="9525" marT="9525" marB="0" anchor="ctr"/>
                </a:tc>
              </a:tr>
              <a:tr h="554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Дивиденды по акциям и доходы от других форм участия в капитале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</a:tr>
              <a:tr h="554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227,8</a:t>
                      </a:r>
                    </a:p>
                  </a:txBody>
                  <a:tcPr marL="9525" marR="9525" marT="9525" marB="0" anchor="ctr"/>
                </a:tc>
              </a:tr>
              <a:tr h="505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 продажи земельных участков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582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иного имущества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122,1</a:t>
                      </a:r>
                    </a:p>
                  </a:txBody>
                  <a:tcPr marL="9525" marR="9525" marT="9525" marB="0" anchor="ctr"/>
                </a:tc>
              </a:tr>
              <a:tr h="1089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978001"/>
              </p:ext>
            </p:extLst>
          </p:nvPr>
        </p:nvGraphicFramePr>
        <p:xfrm>
          <a:off x="107505" y="709109"/>
          <a:ext cx="8928992" cy="60130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8650"/>
                <a:gridCol w="1224053"/>
                <a:gridCol w="1220240"/>
                <a:gridCol w="1250745"/>
                <a:gridCol w="1281251"/>
                <a:gridCol w="1224053"/>
              </a:tblGrid>
              <a:tr h="5150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9 месяцев </a:t>
                      </a:r>
                      <a:r>
                        <a:rPr lang="ru-RU" sz="1600" u="none" strike="noStrike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2017 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9 месяцев 2018 </a:t>
                      </a:r>
                      <a:r>
                        <a:rPr lang="ru-RU" sz="1600" u="none" strike="noStrike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9 месяцев 2019 </a:t>
                      </a:r>
                      <a:r>
                        <a:rPr lang="ru-RU" sz="1600" u="none" strike="noStrike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Темп роста к 2017 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Темп роста к 2018 г.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4766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700" b="1" i="1" u="none" strike="noStrike" dirty="0">
                        <a:solidFill>
                          <a:srgbClr val="C0504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3 137,2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3 166,6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3 379,0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107,7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106,7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075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7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517826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расходов государства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1 323,0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1 299,3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1 640,2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124,0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126,2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773220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Дивиденды по акциям и доходы от других форм участия в капитале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598,4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425,4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389,5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65,1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91,6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5178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земельных </a:t>
                      </a:r>
                      <a:r>
                        <a:rPr lang="ru-RU" sz="17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участков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166,8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203,6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335,6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201,2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164,8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518300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 продажи земельных участков </a:t>
                      </a: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28,1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24,3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9,3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5178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иного имущества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67,2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74,2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86,5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128,7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116,6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1270939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 жилых помещений и отчуждения организациями имущества, находящегося в </a:t>
                      </a:r>
                      <a:r>
                        <a:rPr lang="ru-RU" sz="17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госсобственности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376,8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551,8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411,7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109,3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74,6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5178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платы за размещение рекламы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76,1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76,1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88,7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116,6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116,6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Безвозмездные поступления из областного бюджета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320924"/>
              </p:ext>
            </p:extLst>
          </p:nvPr>
        </p:nvGraphicFramePr>
        <p:xfrm>
          <a:off x="107504" y="1340768"/>
          <a:ext cx="8856984" cy="5409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91770"/>
                <a:gridCol w="2265214"/>
              </a:tblGrid>
              <a:tr h="7934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Сумма, </a:t>
                      </a:r>
                      <a:b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</a:b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тыс.рублей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49635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ДОТАЦИИ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31 190,2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48029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346,9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89421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на финансирование расходов по преодолению последствий катастрофы на Чернобыльской АЭС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1,8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на финансирование расходов по развитию сельского хозяйства и рыбохозяйственной деятельности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345,1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l" fontAlgn="t"/>
                      <a:endParaRPr lang="ru-RU" sz="20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МЕЖБЮДЖЕТНЫЕ ТРАНСФЕРТЫ ИЗ ВЫШЕСТОЯЩЕГО БЮДЖЕТА НИЖЕСТОЯЩЕМУ БЮДЖЕТУ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900,0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652333"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32 437,1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55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648072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Слонимского района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47017"/>
              </p:ext>
            </p:extLst>
          </p:nvPr>
        </p:nvGraphicFramePr>
        <p:xfrm>
          <a:off x="107504" y="692697"/>
          <a:ext cx="8784975" cy="6099799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4536504"/>
                <a:gridCol w="1440160"/>
                <a:gridCol w="1080120"/>
                <a:gridCol w="792088"/>
                <a:gridCol w="936103"/>
              </a:tblGrid>
              <a:tr h="8856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Уточненный план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 вес 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объеме расходов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2664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сфера: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64 992,9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44 737,0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</a:t>
                      </a: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35 960,8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24 235,4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</a:t>
                      </a: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20 893,5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15 022,2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</a:p>
                  </a:txBody>
                  <a:tcPr marL="7620" marR="7620" marT="7620" marB="0" anchor="ctr"/>
                </a:tc>
              </a:tr>
              <a:tr h="26834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3 641,0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2 372,2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7620" marR="7620" marT="7620" marB="0" anchor="ctr"/>
                </a:tc>
              </a:tr>
              <a:tr h="2357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2 950,6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2 018,8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7620" marR="7620" marT="7620" marB="0" anchor="ctr"/>
                </a:tc>
              </a:tr>
              <a:tr h="30394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1 547,0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1 088,4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7620" marR="7620" marT="7620" marB="0" anchor="ctr"/>
                </a:tc>
              </a:tr>
              <a:tr h="25636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Местное хозяйство: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21 554,6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15 634,5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</a:t>
                      </a: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Жилищно-коммунальные услуги  и жилищное </a:t>
                      </a:r>
                      <a:r>
                        <a:rPr lang="ru-RU" sz="160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стр-во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20 403,8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14 615,0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22,5</a:t>
                      </a:r>
                    </a:p>
                  </a:txBody>
                  <a:tcPr marL="7620" marR="7620" marT="7620" marB="0" anchor="ctr"/>
                </a:tc>
              </a:tr>
              <a:tr h="27411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988,3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925,8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7620" marR="7620" marT="7620" marB="0" anchor="ctr"/>
                </a:tc>
              </a:tr>
              <a:tr h="26834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</a:tr>
              <a:tr h="27411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1 305,7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926,6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7620" marR="7620" marT="7620" marB="0" anchor="ctr"/>
                </a:tc>
              </a:tr>
              <a:tr h="27411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</a:tr>
              <a:tr h="2896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Государственные органы общего 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3 870,1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2 638,5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7620" marR="7620" marT="7620" marB="0" anchor="ctr"/>
                </a:tc>
              </a:tr>
              <a:tr h="53939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долга органов местного управления и самоуправления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7620" marR="7620" marT="7620" marB="0" anchor="ctr"/>
                </a:tc>
              </a:tr>
              <a:tr h="30948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1 180,3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618,1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7620" marR="7620" marT="7620" marB="0" anchor="ctr"/>
                </a:tc>
              </a:tr>
              <a:tr h="44706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93 362,3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64 876,3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99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00"/>
                </a:solidFill>
                <a:latin typeface="Book Antiqua" panose="02040602050305030304" pitchFamily="18" charset="0"/>
              </a:rPr>
              <a:t>Первоочередные статьи  расходов </a:t>
            </a:r>
            <a: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00"/>
                </a:solidFill>
                <a:latin typeface="Book Antiqua" panose="02040602050305030304" pitchFamily="18" charset="0"/>
              </a:rPr>
              <a:t>бюджета</a:t>
            </a:r>
            <a:b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00"/>
                </a:solidFill>
                <a:latin typeface="Book Antiqua" panose="0204060205030503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00994"/>
              </p:ext>
            </p:extLst>
          </p:nvPr>
        </p:nvGraphicFramePr>
        <p:xfrm>
          <a:off x="107504" y="836710"/>
          <a:ext cx="8928992" cy="590465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22739"/>
                <a:gridCol w="1320836"/>
                <a:gridCol w="1791136"/>
                <a:gridCol w="1494281"/>
              </a:tblGrid>
              <a:tr h="87692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Наименование</a:t>
                      </a:r>
                      <a:endParaRPr lang="ru-RU" sz="16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Исполнено  (тыс.руб.)</a:t>
                      </a:r>
                      <a:endParaRPr lang="ru-RU" sz="16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Уд.вес в объеме первоочередных расходов</a:t>
                      </a:r>
                      <a:endParaRPr lang="ru-RU" sz="16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% в общем объеме расходов </a:t>
                      </a:r>
                      <a:endParaRPr lang="ru-RU" sz="16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43527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7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бюджет Слонимского района</a:t>
                      </a:r>
                      <a:endParaRPr lang="ru-RU" sz="17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64 876,3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1" i="0" u="none" strike="noStrike" dirty="0">
                        <a:solidFill>
                          <a:srgbClr val="37609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47790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первоочередным статьям </a:t>
                      </a:r>
                      <a:endParaRPr lang="ru-RU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54 645,1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9730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</a:t>
                      </a:r>
                      <a:r>
                        <a:rPr lang="ru-RU" sz="160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числе: </a:t>
                      </a:r>
                      <a:endParaRPr lang="ru-RU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67493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 плата рабочих и служащих,  взносы (отчисления) на социальное страхование</a:t>
                      </a:r>
                      <a:endParaRPr lang="ru-RU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34 631,0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53,4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62789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Лекарственные средства и изделия медицинского назначения</a:t>
                      </a:r>
                      <a:endParaRPr lang="ru-RU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1 246,4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3951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Продукты питания</a:t>
                      </a:r>
                      <a:endParaRPr lang="ru-RU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1 992,1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43846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коммунальных услуг</a:t>
                      </a:r>
                      <a:endParaRPr lang="ru-RU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4 483,3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43846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ценных бумаг</a:t>
                      </a:r>
                      <a:endParaRPr lang="ru-RU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271,6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8769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государственным организациям и убытки организаций, возникающие при продаже товаров (работ, услуг)</a:t>
                      </a:r>
                      <a:endParaRPr lang="ru-RU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9 412,5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17,2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36538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Текущие  и капитальные бюджетные трансферты </a:t>
                      </a:r>
                      <a:endParaRPr lang="ru-RU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05" marR="7405" marT="740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2 608,2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38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64096"/>
          </a:xfrm>
        </p:spPr>
        <p:txBody>
          <a:bodyPr anchor="b">
            <a:normAutofit fontScale="90000"/>
          </a:bodyPr>
          <a:lstStyle/>
          <a:p>
            <a:pPr fontAlgn="t"/>
            <a: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Расходы на содержание учреждений социальной </a:t>
            </a:r>
            <a:r>
              <a:rPr lang="ru-RU" sz="29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сферы, </a:t>
            </a:r>
            <a:br>
              <a:rPr lang="ru-RU" sz="29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</a:b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тыс. рублей</a:t>
            </a:r>
            <a:endParaRPr lang="ru-RU" sz="24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135695"/>
              </p:ext>
            </p:extLst>
          </p:nvPr>
        </p:nvGraphicFramePr>
        <p:xfrm>
          <a:off x="107505" y="1196754"/>
          <a:ext cx="8928990" cy="54005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72407"/>
                <a:gridCol w="1584176"/>
                <a:gridCol w="1440160"/>
                <a:gridCol w="1283493"/>
                <a:gridCol w="948754"/>
              </a:tblGrid>
              <a:tr h="1603412">
                <a:tc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 smtClean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  <a:p>
                      <a:pPr algn="ctr" rtl="0" fontAlgn="ctr"/>
                      <a:endParaRPr lang="ru-RU" sz="1800" b="1" i="0" u="none" strike="noStrike" dirty="0" smtClean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4"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Уточненный план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4"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Профинан-сировано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4"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освоения к </a:t>
                      </a:r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уточненному 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плану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4"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Уд. 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вес в  общем объеме расходов бюджета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4"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4746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Всего бюджет района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4">
                            <a:tint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tint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tint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93 362,3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4">
                            <a:tint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tint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tint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64 876,3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4">
                            <a:tint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tint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tint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69,5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4">
                            <a:tint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tint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tint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100,0</a:t>
                      </a: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4">
                            <a:tint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tint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tint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4746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Расходы по социальной сфере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64 992,9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44 737,0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68,8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69,0</a:t>
                      </a:r>
                    </a:p>
                  </a:txBody>
                  <a:tcPr marL="7620" marR="7620" marT="7620" marB="0" anchor="b"/>
                </a:tc>
              </a:tr>
              <a:tr h="4746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в том числе 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</a:tr>
              <a:tr h="4746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образование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35 960,8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24 235,4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67,4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37,4</a:t>
                      </a:r>
                    </a:p>
                  </a:txBody>
                  <a:tcPr marL="7620" marR="7620" marT="7620" marB="0" anchor="b"/>
                </a:tc>
              </a:tr>
              <a:tr h="4746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здравоохранение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20 893,5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15 022,2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71,9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23,2</a:t>
                      </a:r>
                    </a:p>
                  </a:txBody>
                  <a:tcPr marL="7620" marR="7620" marT="7620" marB="0" anchor="b"/>
                </a:tc>
              </a:tr>
              <a:tr h="4746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3 641,0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2 372,2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65,2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3,7</a:t>
                      </a:r>
                    </a:p>
                  </a:txBody>
                  <a:tcPr marL="7620" marR="7620" marT="7620" marB="0" anchor="b"/>
                </a:tc>
              </a:tr>
              <a:tr h="4746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2 950,6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2 018,8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68,4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3,1</a:t>
                      </a:r>
                    </a:p>
                  </a:txBody>
                  <a:tcPr marL="7620" marR="7620" marT="7620" marB="0" anchor="b"/>
                </a:tc>
              </a:tr>
              <a:tr h="4746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1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физическая 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1 547,0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1 088,4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70,4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/>
                        </a:rPr>
                        <a:t>1,7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2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5869006"/>
          </a:xfrm>
        </p:spPr>
        <p:txBody>
          <a:bodyPr>
            <a:normAutofit/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ИТОГИ  ИСПОЛНЕНИЯ БЮДЖЕТА СЛОНИМСКОГО РАЙОНА </a:t>
            </a:r>
            <a:b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ЯНВАРЬ – СЕНТЯБРЬ </a:t>
            </a:r>
            <a:b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2019  ГОДА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4145</TotalTime>
  <Words>788</Words>
  <Application>Microsoft Office PowerPoint</Application>
  <PresentationFormat>Экран (4:3)</PresentationFormat>
  <Paragraphs>381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ИТОГИ  ИСПОЛНЕНИЯ БЮДЖЕТА СЛОНИМСКОГО РАЙОНА  ЗА  ЯНВАРЬ – СЕНТЯБРЬ  2019 ГОДА</vt:lpstr>
      <vt:lpstr>Выполнение плана по основным доходным  источникам, тыс. руб.</vt:lpstr>
      <vt:lpstr>Дополнительно поступившие доходы от увеличения ставок по налогам на собственность, тыс. руб. </vt:lpstr>
      <vt:lpstr>Анализ поступлений неналоговых доходов, тыс. руб. </vt:lpstr>
      <vt:lpstr>Презентация PowerPoint</vt:lpstr>
      <vt:lpstr>Структура расходов бюджета Слонимского района, тыс. руб. </vt:lpstr>
      <vt:lpstr>Первоочередные статьи  расходов бюджета </vt:lpstr>
      <vt:lpstr>Расходы на содержание учреждений социальной сферы,  тыс. рублей</vt:lpstr>
      <vt:lpstr>ИТОГИ  ИСПОЛНЕНИЯ БЮДЖЕТА СЛОНИМСКОГО РАЙОНА  ЗА ЯНВАРЬ – СЕНТЯБРЬ   2019  ГОДА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Petliska</dc:creator>
  <cp:lastModifiedBy>Семенюк</cp:lastModifiedBy>
  <cp:revision>347</cp:revision>
  <dcterms:created xsi:type="dcterms:W3CDTF">2017-02-22T13:55:27Z</dcterms:created>
  <dcterms:modified xsi:type="dcterms:W3CDTF">2019-10-23T12:49:56Z</dcterms:modified>
</cp:coreProperties>
</file>