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3"/>
  </p:notesMasterIdLst>
  <p:sldIdLst>
    <p:sldId id="261" r:id="rId2"/>
  </p:sldIdLst>
  <p:sldSz cx="12192000" cy="6858000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7731"/>
    <a:srgbClr val="FFFFFF"/>
    <a:srgbClr val="BEBFB4"/>
    <a:srgbClr val="F7F9E8"/>
    <a:srgbClr val="008000"/>
    <a:srgbClr val="FF99FF"/>
    <a:srgbClr val="99FF99"/>
    <a:srgbClr val="00FFFF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6" y="6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29837" cy="49885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2" y="0"/>
            <a:ext cx="2929837" cy="49885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CDF6F-EDC8-4805-96EA-A17F8D439C95}" type="datetimeFigureOut">
              <a:rPr lang="ru-RU" smtClean="0"/>
              <a:t>21.04.2025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4834"/>
            <a:ext cx="5408930" cy="391486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3663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2" y="9443663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DF4A86-F4BB-4F9B-A8B3-C7438E12D5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20181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-246063" y="809625"/>
            <a:ext cx="7192963" cy="40465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939937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841A2-38A9-4B15-85E9-6E7E0FE14F0E}" type="datetimeFigureOut">
              <a:rPr lang="ru-RU" smtClean="0"/>
              <a:t>21.04.2025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E0715-877D-4189-9D7F-10ED143AAD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28731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841A2-38A9-4B15-85E9-6E7E0FE14F0E}" type="datetimeFigureOut">
              <a:rPr lang="ru-RU" smtClean="0"/>
              <a:t>21.04.2025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E0715-877D-4189-9D7F-10ED143AAD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83675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841A2-38A9-4B15-85E9-6E7E0FE14F0E}" type="datetimeFigureOut">
              <a:rPr lang="ru-RU" smtClean="0"/>
              <a:t>21.04.2025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E0715-877D-4189-9D7F-10ED143AAD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5241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841A2-38A9-4B15-85E9-6E7E0FE14F0E}" type="datetimeFigureOut">
              <a:rPr lang="ru-RU" smtClean="0"/>
              <a:t>21.04.2025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E0715-877D-4189-9D7F-10ED143AAD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606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841A2-38A9-4B15-85E9-6E7E0FE14F0E}" type="datetimeFigureOut">
              <a:rPr lang="ru-RU" smtClean="0"/>
              <a:t>21.04.2025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E0715-877D-4189-9D7F-10ED143AAD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5750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841A2-38A9-4B15-85E9-6E7E0FE14F0E}" type="datetimeFigureOut">
              <a:rPr lang="ru-RU" smtClean="0"/>
              <a:t>21.04.2025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E0715-877D-4189-9D7F-10ED143AAD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275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841A2-38A9-4B15-85E9-6E7E0FE14F0E}" type="datetimeFigureOut">
              <a:rPr lang="ru-RU" smtClean="0"/>
              <a:t>21.04.2025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E0715-877D-4189-9D7F-10ED143AAD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2093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841A2-38A9-4B15-85E9-6E7E0FE14F0E}" type="datetimeFigureOut">
              <a:rPr lang="ru-RU" smtClean="0"/>
              <a:t>21.04.2025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E0715-877D-4189-9D7F-10ED143AAD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33477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841A2-38A9-4B15-85E9-6E7E0FE14F0E}" type="datetimeFigureOut">
              <a:rPr lang="ru-RU" smtClean="0"/>
              <a:t>21.04.2025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E0715-877D-4189-9D7F-10ED143AAD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21325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841A2-38A9-4B15-85E9-6E7E0FE14F0E}" type="datetimeFigureOut">
              <a:rPr lang="ru-RU" smtClean="0"/>
              <a:t>21.04.2025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E0715-877D-4189-9D7F-10ED143AAD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9505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841A2-38A9-4B15-85E9-6E7E0FE14F0E}" type="datetimeFigureOut">
              <a:rPr lang="ru-RU" smtClean="0"/>
              <a:t>21.04.2025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E0715-877D-4189-9D7F-10ED143AAD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241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5841A2-38A9-4B15-85E9-6E7E0FE14F0E}" type="datetimeFigureOut">
              <a:rPr lang="ru-RU" smtClean="0"/>
              <a:t>21.04.2025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9E0715-877D-4189-9D7F-10ED143AAD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612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0" y="795155"/>
            <a:ext cx="5740400" cy="59928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25" name="Заголовок 24"/>
          <p:cNvSpPr>
            <a:spLocks noGrp="1"/>
          </p:cNvSpPr>
          <p:nvPr>
            <p:ph type="title"/>
          </p:nvPr>
        </p:nvSpPr>
        <p:spPr>
          <a:xfrm>
            <a:off x="1524000" y="-20638"/>
            <a:ext cx="9144000" cy="723901"/>
          </a:xfrm>
        </p:spPr>
        <p:txBody>
          <a:bodyPr rtlCol="0">
            <a:normAutofit/>
          </a:bodyPr>
          <a:lstStyle/>
          <a:p>
            <a:pPr algn="ctr">
              <a:lnSpc>
                <a:spcPct val="85000"/>
              </a:lnSpc>
              <a:defRPr/>
            </a:pPr>
            <a:r>
              <a:rPr lang="ru-RU" altLang="ru-RU" sz="23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Дислокация сети торговли, общественного питания и бытового обслуживания населения Слонимского района на 1 апреля 2025 г.</a:t>
            </a:r>
            <a:endParaRPr lang="ru-RU" sz="23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764339" y="1282687"/>
            <a:ext cx="1223962" cy="2190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300" b="1" dirty="0" err="1">
                <a:solidFill>
                  <a:srgbClr val="12180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Островецкий</a:t>
            </a:r>
            <a:endParaRPr lang="ru-RU" sz="1300" b="1" dirty="0">
              <a:solidFill>
                <a:srgbClr val="12180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51225" y="3781549"/>
            <a:ext cx="1338889" cy="215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300" b="1" dirty="0">
                <a:solidFill>
                  <a:srgbClr val="2A37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Гродненский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146926" y="1970868"/>
            <a:ext cx="1206500" cy="215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300" b="1" dirty="0" err="1">
                <a:solidFill>
                  <a:srgbClr val="2A37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Сморгонский</a:t>
            </a:r>
            <a:endParaRPr lang="ru-RU" sz="1300" b="1" dirty="0">
              <a:solidFill>
                <a:srgbClr val="2A370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22774" y="2260600"/>
            <a:ext cx="1152525" cy="215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300" b="1" dirty="0" err="1">
                <a:solidFill>
                  <a:srgbClr val="2A37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Ошмянский</a:t>
            </a:r>
            <a:endParaRPr lang="ru-RU" sz="1300" b="1" dirty="0">
              <a:solidFill>
                <a:srgbClr val="2A370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11071" y="5081043"/>
            <a:ext cx="1538846" cy="2533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300" b="1" dirty="0" err="1">
                <a:solidFill>
                  <a:srgbClr val="2A37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Берестовицкий</a:t>
            </a:r>
            <a:endParaRPr lang="ru-RU" sz="1300" b="1" dirty="0">
              <a:solidFill>
                <a:srgbClr val="2A370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28512" y="5626254"/>
            <a:ext cx="1310527" cy="1965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300" b="1" dirty="0">
                <a:solidFill>
                  <a:srgbClr val="2A37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Волковысский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519489" y="6151314"/>
            <a:ext cx="1198561" cy="215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300" b="1" dirty="0" err="1">
                <a:solidFill>
                  <a:srgbClr val="2A37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Свислочский</a:t>
            </a:r>
            <a:endParaRPr lang="ru-RU" sz="1300" b="1" dirty="0">
              <a:solidFill>
                <a:srgbClr val="2A370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93444" y="5368761"/>
            <a:ext cx="1150938" cy="215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300" b="1" dirty="0" err="1">
                <a:solidFill>
                  <a:srgbClr val="2A37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Зельвенский</a:t>
            </a:r>
            <a:endParaRPr lang="ru-RU" sz="1300" b="1" dirty="0">
              <a:solidFill>
                <a:srgbClr val="2A370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967679" y="4692942"/>
            <a:ext cx="1152525" cy="2174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300" b="1" dirty="0">
                <a:solidFill>
                  <a:srgbClr val="2A37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Мостовский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526083" y="4175257"/>
            <a:ext cx="1152525" cy="215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300" b="1" dirty="0" err="1">
                <a:solidFill>
                  <a:srgbClr val="2A37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Щучинский</a:t>
            </a:r>
            <a:endParaRPr lang="ru-RU" sz="1300" b="1" dirty="0">
              <a:solidFill>
                <a:srgbClr val="2A370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155421" y="3111501"/>
            <a:ext cx="1363883" cy="215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300" b="1" dirty="0" err="1">
                <a:solidFill>
                  <a:srgbClr val="2A37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Вороновский</a:t>
            </a:r>
            <a:endParaRPr lang="ru-RU" sz="1300" b="1" dirty="0">
              <a:solidFill>
                <a:srgbClr val="2A370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457589" y="3754699"/>
            <a:ext cx="1152525" cy="215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300" b="1" dirty="0">
                <a:solidFill>
                  <a:srgbClr val="2A37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Лидский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606383" y="3429026"/>
            <a:ext cx="1152525" cy="2174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3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Ивьевский</a:t>
            </a:r>
            <a:endParaRPr lang="ru-RU" sz="13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450808" y="4098925"/>
            <a:ext cx="1308100" cy="2270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300" b="1" dirty="0" err="1">
                <a:solidFill>
                  <a:srgbClr val="2A37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Новогрудский</a:t>
            </a:r>
            <a:endParaRPr lang="ru-RU" sz="1300" b="1" dirty="0">
              <a:solidFill>
                <a:srgbClr val="2A370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575303" y="4878388"/>
            <a:ext cx="1152525" cy="215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300" b="1" dirty="0" err="1">
                <a:solidFill>
                  <a:srgbClr val="2A37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Дятловский</a:t>
            </a:r>
            <a:endParaRPr lang="ru-RU" sz="1300" b="1" dirty="0">
              <a:solidFill>
                <a:srgbClr val="2A370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069911" y="4751388"/>
            <a:ext cx="1214437" cy="215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300" b="1" dirty="0" err="1">
                <a:solidFill>
                  <a:srgbClr val="2A37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Кореличский</a:t>
            </a:r>
            <a:endParaRPr lang="ru-RU" sz="1300" b="1" dirty="0">
              <a:solidFill>
                <a:srgbClr val="2A370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440083" y="5754167"/>
            <a:ext cx="1397560" cy="2159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500" b="1" u="sng" dirty="0">
                <a:solidFill>
                  <a:srgbClr val="2A37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Слонимски</a:t>
            </a:r>
            <a:r>
              <a:rPr lang="ru-RU" sz="1500" b="1" u="sng" dirty="0">
                <a:solidFill>
                  <a:srgbClr val="8AB833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3237590" y="4211637"/>
            <a:ext cx="1152525" cy="215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300" b="1" dirty="0">
                <a:solidFill>
                  <a:srgbClr val="2A370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Гродно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257909" y="733154"/>
            <a:ext cx="3790218" cy="30500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80000"/>
              </a:lnSpc>
            </a:pPr>
            <a:r>
              <a:rPr lang="ru-RU" alt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магазинов и</a:t>
            </a:r>
          </a:p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ru-RU" alt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павильонов  –   441  (44,3 тыс. м</a:t>
            </a:r>
            <a:r>
              <a:rPr lang="ru-RU" altLang="ru-RU" b="1" baseline="30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ru-RU" alt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торговых центров  –   7  (12,6 тыс. м</a:t>
            </a:r>
            <a:r>
              <a:rPr lang="ru-RU" altLang="ru-RU" b="1" baseline="30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ru-RU" sz="1000" b="1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80000"/>
              </a:lnSpc>
            </a:pPr>
            <a:endParaRPr lang="ru-RU" altLang="ru-RU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80000"/>
              </a:lnSpc>
            </a:pPr>
            <a:r>
              <a:rPr lang="ru-RU" alt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общедоступных объектов общественного питания – 56 (2,2 тыс. мест)</a:t>
            </a:r>
          </a:p>
          <a:p>
            <a:pPr algn="l">
              <a:lnSpc>
                <a:spcPct val="80000"/>
              </a:lnSpc>
            </a:pPr>
            <a:endParaRPr lang="ru-RU" altLang="ru-RU" b="1" dirty="0">
              <a:solidFill>
                <a:srgbClr val="00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80000"/>
              </a:lnSpc>
            </a:pPr>
            <a:r>
              <a:rPr lang="ru-RU" altLang="ru-RU" b="1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объектов бытового</a:t>
            </a:r>
          </a:p>
          <a:p>
            <a:pPr algn="l">
              <a:lnSpc>
                <a:spcPct val="80000"/>
              </a:lnSpc>
            </a:pPr>
            <a:r>
              <a:rPr lang="ru-RU" altLang="ru-RU" b="1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обслуживания населения  – 195</a:t>
            </a:r>
          </a:p>
          <a:p>
            <a:pPr algn="l">
              <a:lnSpc>
                <a:spcPct val="80000"/>
              </a:lnSpc>
            </a:pPr>
            <a:endParaRPr lang="ru-RU" altLang="ru-RU" b="1" dirty="0">
              <a:solidFill>
                <a:srgbClr val="00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80000"/>
              </a:lnSpc>
            </a:pPr>
            <a:r>
              <a:rPr lang="ru-RU" altLang="ru-RU" b="1" dirty="0">
                <a:solidFill>
                  <a:srgbClr val="4D7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Автомагазины – 7: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441825" y="4016376"/>
            <a:ext cx="484188" cy="258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FF66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802981" y="3909537"/>
            <a:ext cx="565150" cy="3032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003399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648201" y="3594101"/>
            <a:ext cx="593725" cy="174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660066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481638" y="3979863"/>
            <a:ext cx="558800" cy="1889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660066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097588" y="4589463"/>
            <a:ext cx="481012" cy="1968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660066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255838" y="4981576"/>
            <a:ext cx="482600" cy="200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660066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377283" y="4044950"/>
            <a:ext cx="571500" cy="2349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660066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209800" y="3665539"/>
            <a:ext cx="704850" cy="200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660066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538414" y="5924551"/>
            <a:ext cx="560387" cy="1809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660066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998788" y="5143500"/>
            <a:ext cx="463550" cy="1666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660066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498851" y="4921251"/>
            <a:ext cx="461963" cy="212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660066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862389" y="5497514"/>
            <a:ext cx="530225" cy="2365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660066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544494" y="5476875"/>
            <a:ext cx="560388" cy="2079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660066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622801" y="4648201"/>
            <a:ext cx="523875" cy="200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660066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519489" y="3902074"/>
            <a:ext cx="509588" cy="177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660066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752975" y="2871788"/>
            <a:ext cx="465138" cy="165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660033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714207" y="5485264"/>
            <a:ext cx="571500" cy="184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500" b="1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441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5637213" y="2117725"/>
            <a:ext cx="482600" cy="2238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660066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688139" y="1746250"/>
            <a:ext cx="530225" cy="1857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660066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6016625" y="981075"/>
            <a:ext cx="522288" cy="2730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660066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4048126" y="4884738"/>
            <a:ext cx="360363" cy="2587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FF6600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421063" y="4348163"/>
            <a:ext cx="360362" cy="2587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FF6600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2854326" y="5308601"/>
            <a:ext cx="360363" cy="258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FF6600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2395538" y="5332413"/>
            <a:ext cx="398462" cy="2587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FF6600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2954339" y="5824538"/>
            <a:ext cx="358775" cy="2587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FF6600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3887788" y="5684838"/>
            <a:ext cx="360362" cy="2587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FF6600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5016501" y="4519613"/>
            <a:ext cx="360363" cy="2587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FF6600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4822826" y="5591176"/>
            <a:ext cx="360363" cy="258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FF6600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5626101" y="4429126"/>
            <a:ext cx="360363" cy="258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FF6600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6403976" y="4410076"/>
            <a:ext cx="360363" cy="258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FF6600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6112433" y="5533545"/>
            <a:ext cx="407989" cy="258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4486276" y="3236913"/>
            <a:ext cx="360363" cy="2587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FF6600"/>
              </a:solidFill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5605464" y="2470151"/>
            <a:ext cx="358775" cy="258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FF6600"/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6372226" y="2130426"/>
            <a:ext cx="360363" cy="258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FF6600"/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5664201" y="1398588"/>
            <a:ext cx="360363" cy="2587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FF6600"/>
              </a:solidFill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1876919" y="3984872"/>
            <a:ext cx="358775" cy="258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FF6600"/>
              </a:solidFill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1964693" y="4288070"/>
            <a:ext cx="458788" cy="2587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FF6600"/>
              </a:solidFill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3835401" y="4378325"/>
            <a:ext cx="479425" cy="266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003399"/>
              </a:solidFill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2476501" y="5541963"/>
            <a:ext cx="360363" cy="266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003399"/>
              </a:solidFill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4162426" y="3386138"/>
            <a:ext cx="360363" cy="266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003399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3143250" y="5291138"/>
            <a:ext cx="503238" cy="266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003399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3096420" y="6011069"/>
            <a:ext cx="372270" cy="261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003399"/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3871913" y="5862638"/>
            <a:ext cx="360362" cy="266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003399"/>
              </a:solidFill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5192713" y="4700588"/>
            <a:ext cx="360362" cy="266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003399"/>
              </a:solidFill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4981575" y="5437188"/>
            <a:ext cx="469900" cy="266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003399"/>
              </a:solidFill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6611938" y="4570413"/>
            <a:ext cx="360362" cy="266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003399"/>
              </a:solidFill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6040439" y="3995738"/>
            <a:ext cx="490537" cy="266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003399"/>
              </a:solidFill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5366875" y="5950744"/>
            <a:ext cx="379942" cy="265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5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74" name="Прямоугольник 73"/>
          <p:cNvSpPr/>
          <p:nvPr/>
        </p:nvSpPr>
        <p:spPr>
          <a:xfrm>
            <a:off x="5932488" y="2462213"/>
            <a:ext cx="360362" cy="266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003399"/>
              </a:solidFill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6650039" y="2193925"/>
            <a:ext cx="496887" cy="266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003399"/>
              </a:solidFill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6138863" y="1611313"/>
            <a:ext cx="360362" cy="265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003399"/>
              </a:solidFill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2277848" y="4267979"/>
            <a:ext cx="523875" cy="266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003399"/>
              </a:solidFill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2679701" y="3652838"/>
            <a:ext cx="449263" cy="266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003399"/>
              </a:solidFill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3833813" y="4979988"/>
            <a:ext cx="360362" cy="266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300" b="1" dirty="0">
              <a:solidFill>
                <a:srgbClr val="003399"/>
              </a:solidFill>
            </a:endParaRPr>
          </a:p>
        </p:txBody>
      </p:sp>
      <p:cxnSp>
        <p:nvCxnSpPr>
          <p:cNvPr id="27" name="Скругленная соединительная линия 26"/>
          <p:cNvCxnSpPr/>
          <p:nvPr/>
        </p:nvCxnSpPr>
        <p:spPr>
          <a:xfrm flipV="1">
            <a:off x="4441825" y="6641572"/>
            <a:ext cx="196850" cy="19050"/>
          </a:xfrm>
          <a:prstGeom prst="curvedConnector3">
            <a:avLst/>
          </a:prstGeom>
          <a:ln w="19050">
            <a:solidFill>
              <a:srgbClr val="00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39" name="TextBox 2"/>
          <p:cNvSpPr txBox="1">
            <a:spLocks noChangeArrowheads="1"/>
          </p:cNvSpPr>
          <p:nvPr/>
        </p:nvSpPr>
        <p:spPr bwMode="auto">
          <a:xfrm>
            <a:off x="8715094" y="1694198"/>
            <a:ext cx="3132139" cy="313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ru-RU" altLang="ru-RU" sz="1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январь-март 2025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ru-RU" altLang="ru-RU" sz="1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районе изменилось количество: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  <a:defRPr/>
            </a:pPr>
            <a:endParaRPr lang="ru-RU" altLang="ru-RU" sz="14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None/>
              <a:defRPr/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торговых объектов –</a:t>
            </a:r>
            <a:r>
              <a:rPr lang="ru-RU" altLang="ru-RU" sz="14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400" b="1" dirty="0">
                <a:solidFill>
                  <a:srgbClr val="4D77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уменьшилось</a:t>
            </a:r>
            <a:r>
              <a:rPr lang="ru-RU" alt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22; </a:t>
            </a:r>
          </a:p>
          <a:p>
            <a:pPr algn="l">
              <a:lnSpc>
                <a:spcPct val="80000"/>
              </a:lnSpc>
              <a:spcBef>
                <a:spcPct val="0"/>
              </a:spcBef>
              <a:buFontTx/>
              <a:buNone/>
              <a:defRPr/>
            </a:pPr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spcBef>
                <a:spcPct val="0"/>
              </a:spcBef>
              <a:buNone/>
              <a:defRPr/>
            </a:pP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торговая площадь </a:t>
            </a: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altLang="ru-RU" sz="14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уменьшилась</a:t>
            </a:r>
            <a:r>
              <a:rPr lang="ru-RU" altLang="ru-RU" sz="14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ru-RU" altLang="ru-RU" sz="14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1,7</a:t>
            </a: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тыс. м</a:t>
            </a:r>
            <a:r>
              <a:rPr lang="ru-RU" altLang="ru-RU" sz="1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l" eaLnBrk="0" hangingPunct="0">
              <a:lnSpc>
                <a:spcPct val="80000"/>
              </a:lnSpc>
              <a:spcBef>
                <a:spcPct val="0"/>
              </a:spcBef>
              <a:buFontTx/>
              <a:buNone/>
              <a:defRPr/>
            </a:pPr>
            <a:endParaRPr lang="ru-RU" altLang="ru-RU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0" hangingPunct="0">
              <a:lnSpc>
                <a:spcPct val="8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объектов общественного питания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</a:p>
          <a:p>
            <a:pPr eaLnBrk="0" hangingPunct="0">
              <a:lnSpc>
                <a:spcPct val="80000"/>
              </a:lnSpc>
              <a:spcBef>
                <a:spcPct val="0"/>
              </a:spcBef>
              <a:buNone/>
              <a:defRPr/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altLang="ru-RU" sz="1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увеличилось</a:t>
            </a:r>
            <a:r>
              <a:rPr lang="ru-RU" alt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1,</a:t>
            </a:r>
          </a:p>
          <a:p>
            <a:pPr algn="l" eaLnBrk="0" hangingPunct="0">
              <a:lnSpc>
                <a:spcPct val="80000"/>
              </a:lnSpc>
              <a:spcBef>
                <a:spcPct val="0"/>
              </a:spcBef>
              <a:buFontTx/>
              <a:buNone/>
              <a:defRPr/>
            </a:pPr>
            <a:endParaRPr lang="ru-RU" altLang="ru-RU" sz="1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0" hangingPunct="0">
              <a:lnSpc>
                <a:spcPct val="8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объектов бытового обслуживания</a:t>
            </a:r>
          </a:p>
          <a:p>
            <a:pPr eaLnBrk="0" hangingPunct="0">
              <a:lnSpc>
                <a:spcPct val="80000"/>
              </a:lnSpc>
              <a:spcBef>
                <a:spcPct val="0"/>
              </a:spcBef>
              <a:buNone/>
              <a:defRPr/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altLang="ru-RU" sz="1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уменьшилось</a:t>
            </a:r>
            <a:r>
              <a:rPr lang="ru-RU" alt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7.</a:t>
            </a:r>
          </a:p>
          <a:p>
            <a:pPr eaLnBrk="0" hangingPunct="0">
              <a:lnSpc>
                <a:spcPct val="80000"/>
              </a:lnSpc>
              <a:spcBef>
                <a:spcPct val="0"/>
              </a:spcBef>
              <a:buNone/>
              <a:defRPr/>
            </a:pPr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80000"/>
              </a:lnSpc>
              <a:spcBef>
                <a:spcPct val="0"/>
              </a:spcBef>
              <a:buNone/>
              <a:defRPr/>
            </a:pPr>
            <a:endParaRPr lang="ru-RU" altLang="ru-RU" sz="13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" name="Штриховая стрелка вправо 80"/>
          <p:cNvSpPr/>
          <p:nvPr/>
        </p:nvSpPr>
        <p:spPr bwMode="auto">
          <a:xfrm>
            <a:off x="8119533" y="3033714"/>
            <a:ext cx="409857" cy="504056"/>
          </a:xfrm>
          <a:prstGeom prst="striped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ru-RU" kern="0">
              <a:solidFill>
                <a:srgbClr val="FFFFFF">
                  <a:lumMod val="75000"/>
                </a:srgbClr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5318559" y="5838032"/>
            <a:ext cx="131762" cy="115887"/>
          </a:xfrm>
          <a:prstGeom prst="ellipse">
            <a:avLst/>
          </a:prstGeom>
          <a:solidFill>
            <a:srgbClr val="00B05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Прямоугольник 81"/>
          <p:cNvSpPr/>
          <p:nvPr/>
        </p:nvSpPr>
        <p:spPr>
          <a:xfrm>
            <a:off x="5647369" y="5937317"/>
            <a:ext cx="498966" cy="3357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500" b="1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</a:t>
            </a:r>
          </a:p>
        </p:txBody>
      </p:sp>
      <p:graphicFrame>
        <p:nvGraphicFramePr>
          <p:cNvPr id="85" name="Таблица 8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9004817"/>
              </p:ext>
            </p:extLst>
          </p:nvPr>
        </p:nvGraphicFramePr>
        <p:xfrm>
          <a:off x="365695" y="3378525"/>
          <a:ext cx="2312420" cy="3735324"/>
        </p:xfrm>
        <a:graphic>
          <a:graphicData uri="http://schemas.openxmlformats.org/drawingml/2006/table">
            <a:tbl>
              <a:tblPr/>
              <a:tblGrid>
                <a:gridCol w="2312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05102">
                <a:tc>
                  <a:txBody>
                    <a:bodyPr/>
                    <a:lstStyle/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ОАО "Птицефабрика "Дружба"</a:t>
                      </a:r>
                    </a:p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04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Слонимский филиал</a:t>
                      </a:r>
                    </a:p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Гродненского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облпотребобщества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5519">
                <a:tc>
                  <a:txBody>
                    <a:bodyPr/>
                    <a:lstStyle/>
                    <a:p>
                      <a:pPr algn="l" fontAlgn="ctr">
                        <a:lnSpc>
                          <a:spcPct val="90000"/>
                        </a:lnSpc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Гродненский</a:t>
                      </a:r>
                      <a:r>
                        <a:rPr lang="ru-RU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филиал</a:t>
                      </a:r>
                    </a:p>
                    <a:p>
                      <a:pPr algn="l" fontAlgn="ctr">
                        <a:lnSpc>
                          <a:spcPct val="90000"/>
                        </a:lnSpc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РУП "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Белпочта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"                                                                                                                            </a:t>
                      </a:r>
                    </a:p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1145">
                <a:tc>
                  <a:txBody>
                    <a:bodyPr/>
                    <a:lstStyle/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1145">
                <a:tc>
                  <a:txBody>
                    <a:bodyPr/>
                    <a:lstStyle/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1145">
                <a:tc>
                  <a:txBody>
                    <a:bodyPr/>
                    <a:lstStyle/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5797">
                <a:tc>
                  <a:txBody>
                    <a:bodyPr/>
                    <a:lstStyle/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1145">
                <a:tc>
                  <a:txBody>
                    <a:bodyPr/>
                    <a:lstStyle/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31145">
                <a:tc>
                  <a:txBody>
                    <a:bodyPr/>
                    <a:lstStyle/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31145">
                <a:tc>
                  <a:txBody>
                    <a:bodyPr/>
                    <a:lstStyle/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31145">
                <a:tc>
                  <a:txBody>
                    <a:bodyPr/>
                    <a:lstStyle/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1145">
                <a:tc>
                  <a:txBody>
                    <a:bodyPr/>
                    <a:lstStyle/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500307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535</TotalTime>
  <Words>146</Words>
  <Application>Microsoft Office PowerPoint</Application>
  <PresentationFormat>Широкоэкранный</PresentationFormat>
  <Paragraphs>52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Тема Office</vt:lpstr>
      <vt:lpstr>Дислокация сети торговли, общественного питания и бытового обслуживания населения Слонимского района на 1 апреля 2025 г.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Усанина Е.В.</dc:creator>
  <cp:lastModifiedBy>Torg</cp:lastModifiedBy>
  <cp:revision>59</cp:revision>
  <cp:lastPrinted>2023-07-31T06:53:37Z</cp:lastPrinted>
  <dcterms:created xsi:type="dcterms:W3CDTF">2021-08-24T14:04:21Z</dcterms:created>
  <dcterms:modified xsi:type="dcterms:W3CDTF">2025-04-21T09:44:34Z</dcterms:modified>
</cp:coreProperties>
</file>