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0" r:id="rId2"/>
    <p:sldId id="268" r:id="rId3"/>
    <p:sldId id="271" r:id="rId4"/>
    <p:sldId id="272" r:id="rId5"/>
    <p:sldId id="276" r:id="rId6"/>
    <p:sldId id="264" r:id="rId7"/>
    <p:sldId id="274" r:id="rId8"/>
    <p:sldId id="258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99"/>
    <a:srgbClr val="FFCCFF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52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pP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Экономическая</a:t>
            </a:r>
            <a:r>
              <a:rPr lang="ru-RU" sz="4000" b="1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структура расходов бюджета,</a:t>
            </a:r>
            <a:r>
              <a:rPr lang="ru-RU" sz="3600" b="1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тыс.руб.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c:rich>
      </c:tx>
      <c:layout>
        <c:manualLayout>
          <c:xMode val="edge"/>
          <c:yMode val="edge"/>
          <c:x val="0.19977140031699181"/>
          <c:y val="2.645734763011287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9.767255403137845E-2"/>
          <c:w val="0.60498539219803582"/>
          <c:h val="0.90232744596862147"/>
        </c:manualLayout>
      </c:layout>
      <c:pie3DChart>
        <c:varyColors val="1"/>
        <c:ser>
          <c:idx val="0"/>
          <c:order val="0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CCFF"/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 smtClean="0"/>
                      <a:t>37 588,6</a:t>
                    </a:r>
                    <a:r>
                      <a:rPr lang="ru-RU" sz="2000" dirty="0" smtClean="0"/>
                      <a:t> </a:t>
                    </a:r>
                    <a:endParaRPr lang="en-US" sz="200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948080853327431E-2"/>
                  <c:y val="1.1860681581042577E-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3 653,6</a:t>
                    </a:r>
                    <a:r>
                      <a:rPr lang="ru-RU" sz="2000" dirty="0" smtClean="0"/>
                      <a:t> 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962298309956593E-2"/>
                  <c:y val="5.9065911164894926E-3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353,6</a:t>
                    </a:r>
                    <a:r>
                      <a:rPr lang="ru-RU" sz="2000" dirty="0" smtClean="0"/>
                      <a:t> 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Первоочередные расходы</c:v>
                </c:pt>
                <c:pt idx="1">
                  <c:v>Прочие расходы</c:v>
                </c:pt>
                <c:pt idx="2">
                  <c:v>Капитальные расходы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61631.1</c:v>
                </c:pt>
                <c:pt idx="1">
                  <c:v>7835.5</c:v>
                </c:pt>
                <c:pt idx="2">
                  <c:v>2451.9</c:v>
                </c:pt>
                <c:pt idx="3" formatCode="General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00727544989725"/>
          <c:y val="0.34100338755284476"/>
          <c:w val="0.34688833039850869"/>
          <c:h val="0.31945729163750491"/>
        </c:manualLayout>
      </c:layout>
      <c:overlay val="0"/>
      <c:txPr>
        <a:bodyPr/>
        <a:lstStyle/>
        <a:p>
          <a:pPr>
            <a:defRPr b="1" cap="none" spc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02.08.2018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ИСПОЛНЕНИЯ 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БЮДЖЕТА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СЛОНИМСКОГО РАЙОНА </a:t>
            </a:r>
            <a:b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ЯНВАРЬ - ИЮНЬ 201</a:t>
            </a:r>
            <a:r>
              <a:rPr lang="en-US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8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ГОДА</a:t>
            </a: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Выполнение плана по основным доходным  источникам, тыс. руб.</a:t>
            </a:r>
            <a:endParaRPr lang="ru-RU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101889"/>
              </p:ext>
            </p:extLst>
          </p:nvPr>
        </p:nvGraphicFramePr>
        <p:xfrm>
          <a:off x="214279" y="1196751"/>
          <a:ext cx="8822217" cy="5577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8087"/>
                <a:gridCol w="1513644"/>
                <a:gridCol w="1419042"/>
                <a:gridCol w="1324439"/>
                <a:gridCol w="1727005"/>
              </a:tblGrid>
              <a:tr h="576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Годовой план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вес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46 353,6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22 913,9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3798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 - всего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41 828,6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20 661,1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</a:p>
                  </a:txBody>
                  <a:tcPr marL="9525" marR="9525" marT="9525" marB="0" anchor="b"/>
                </a:tc>
              </a:tr>
              <a:tr h="1638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8403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налог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20 014,0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10 487,8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45,8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4 548,7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1 573,6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7 210,0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3 570,4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НДС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6 591,3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3 350,0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налоги от выручки от реализации товаров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1 454,7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налоговые доходы </a:t>
                      </a: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4 525,0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37 591,6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83 945,2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42 970,2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собственность,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866487"/>
              </p:ext>
            </p:extLst>
          </p:nvPr>
        </p:nvGraphicFramePr>
        <p:xfrm>
          <a:off x="357158" y="2000239"/>
          <a:ext cx="8644000" cy="34878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7388"/>
                <a:gridCol w="1428760"/>
                <a:gridCol w="1428760"/>
                <a:gridCol w="2092222"/>
                <a:gridCol w="1796230"/>
                <a:gridCol w="40640"/>
              </a:tblGrid>
              <a:tr h="76989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налогов на собственность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дополнительных </a:t>
                      </a:r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поступлений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3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  <a:tr h="134468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3570,4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1 447,1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315,2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1 131,3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286908" cy="12144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Анализ поступлений неналоговых доходов, 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тыс. руб. </a:t>
            </a:r>
            <a:endParaRPr lang="ru-RU" sz="18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879249"/>
              </p:ext>
            </p:extLst>
          </p:nvPr>
        </p:nvGraphicFramePr>
        <p:xfrm>
          <a:off x="107504" y="1052739"/>
          <a:ext cx="8928991" cy="562484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/>
                <a:gridCol w="1288955"/>
                <a:gridCol w="1317654"/>
                <a:gridCol w="1287539"/>
                <a:gridCol w="1037735"/>
                <a:gridCol w="1131603"/>
              </a:tblGrid>
              <a:tr h="6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5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2016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полугодие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2016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5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5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7620" marR="7620" marT="7620" marB="0" anchor="ctr"/>
                </a:tc>
              </a:tr>
              <a:tr h="468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600" b="1" i="1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2170,4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2596,8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</a:t>
                      </a:r>
                      <a:r>
                        <a:rPr lang="en-US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15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860,9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1 012,5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</a:p>
                  </a:txBody>
                  <a:tcPr marL="9525" marR="9525" marT="9525" marB="0" anchor="ctr"/>
                </a:tc>
              </a:tr>
              <a:tr h="5483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105,5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111,9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</a:p>
                  </a:txBody>
                  <a:tcPr marL="9525" marR="9525" marT="9525" marB="0" anchor="ctr"/>
                </a:tc>
              </a:tr>
              <a:tr h="548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 продажи земельных участков 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8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483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42,6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8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2389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314,4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266,4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</a:p>
                  </a:txBody>
                  <a:tcPr marL="9525" marR="9525" marT="9525" marB="0" anchor="ctr"/>
                </a:tc>
              </a:tr>
              <a:tr h="5483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cap="none" spc="0" dirty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платы за размещение рекламы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7030A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ea typeface="Segoe UI Black" pitchFamily="34" charset="0"/>
                          <a:cs typeface="Times New Roman" panose="02020603050405020304" pitchFamily="18" charset="0"/>
                        </a:rPr>
                        <a:t>52,8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80792"/>
              </p:ext>
            </p:extLst>
          </p:nvPr>
        </p:nvGraphicFramePr>
        <p:xfrm>
          <a:off x="251520" y="1340769"/>
          <a:ext cx="8568952" cy="5376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77404"/>
                <a:gridCol w="2191548"/>
              </a:tblGrid>
              <a:tr h="75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b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108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19 601,4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55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07426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290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</a:t>
                      </a:r>
                      <a:r>
                        <a:rPr lang="ru-RU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индексированным </a:t>
                      </a:r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жилищным квотам (именным приватизационным чекам "Жилье") 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216,3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3359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  <a:endParaRPr lang="ru-RU" sz="24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237,7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914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20 055,5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98026852"/>
              </p:ext>
            </p:extLst>
          </p:nvPr>
        </p:nvGraphicFramePr>
        <p:xfrm>
          <a:off x="285720" y="500042"/>
          <a:ext cx="8858280" cy="714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79208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 тыс.руб.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856983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4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0837"/>
              </p:ext>
            </p:extLst>
          </p:nvPr>
        </p:nvGraphicFramePr>
        <p:xfrm>
          <a:off x="208957" y="1"/>
          <a:ext cx="8755530" cy="6717407"/>
        </p:xfrm>
        <a:graphic>
          <a:graphicData uri="http://schemas.openxmlformats.org/drawingml/2006/table">
            <a:tbl>
              <a:tblPr/>
              <a:tblGrid>
                <a:gridCol w="3159141"/>
                <a:gridCol w="1540150"/>
                <a:gridCol w="1339004"/>
                <a:gridCol w="1604056"/>
                <a:gridCol w="1113179"/>
              </a:tblGrid>
              <a:tr h="75155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Расходы на содержание учреждений социальной сферы </a:t>
                      </a:r>
                      <a:b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</a:br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Слонимского района </a:t>
                      </a:r>
                      <a:r>
                        <a:rPr lang="ru-RU" sz="2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за 1 полугодие 2018 года</a:t>
                      </a:r>
                      <a:endParaRPr lang="ru-RU" sz="2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2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(</a:t>
                      </a:r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тыс.руб.)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0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Профинан</a:t>
                      </a:r>
                      <a:endParaRPr lang="ru-RU" sz="2000" b="1" i="0" u="none" strike="noStrike" dirty="0" smtClean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ctr"/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сировано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% освоения к уточненному плану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Удельный вес в общем объеме расходов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729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Всего бюджет </a:t>
                      </a:r>
                      <a:r>
                        <a:rPr lang="ru-RU" sz="20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Слонимского</a:t>
                      </a:r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83 945,2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41 595,8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11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Итого по социальной сфере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59 698,7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29 260,1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1017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в том числе 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1017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19 380,7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9 377,6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611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1 366,3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746,8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69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2 631,1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1 232,9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52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32 385,2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16 042,3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52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3 935,4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1 860,5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786874" cy="6500859"/>
          </a:xfrm>
        </p:spPr>
        <p:txBody>
          <a:bodyPr/>
          <a:lstStyle/>
          <a:p>
            <a:r>
              <a:rPr lang="ru-RU" b="1" dirty="0"/>
              <a:t>Расходы по первоочередным статьям расходов бюджета</a:t>
            </a:r>
            <a:br>
              <a:rPr lang="ru-RU" b="1" dirty="0"/>
            </a:br>
            <a:r>
              <a:rPr lang="ru-RU" b="1" dirty="0"/>
              <a:t>по учреждениям социальной сферы  Слонимского района за 2016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293721"/>
              </p:ext>
            </p:extLst>
          </p:nvPr>
        </p:nvGraphicFramePr>
        <p:xfrm>
          <a:off x="214282" y="1250848"/>
          <a:ext cx="8643998" cy="546895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5630"/>
                <a:gridCol w="2592288"/>
                <a:gridCol w="2486080"/>
              </a:tblGrid>
              <a:tr h="433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 smtClean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800" b="1" u="none" strike="noStrike" cap="none" spc="0" baseline="0" dirty="0" smtClean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(тыс.руб.)</a:t>
                      </a:r>
                      <a:endParaRPr lang="ru-RU" sz="18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cap="none" spc="0" dirty="0" smtClean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</a:t>
                      </a:r>
                      <a:endParaRPr lang="ru-RU" sz="18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85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по социальной сфере</a:t>
                      </a:r>
                      <a:endParaRPr lang="ru-RU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4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260,1</a:t>
                      </a:r>
                      <a:endParaRPr lang="ru-RU" sz="2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2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25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первоочередным статьям соцсферы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27 963,6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endParaRPr lang="ru-RU" sz="1800" b="0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85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рабочих и служащих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15 355,3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85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Начисления на заработную </a:t>
                      </a:r>
                      <a:r>
                        <a:rPr lang="ru-RU" sz="18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плату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5 065,3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887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781,9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1 339,2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334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3 531,6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85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бюджетные трансферты населению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1 805,2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85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Капитальные бюджетные трансферты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142852"/>
            <a:ext cx="86439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</a:rPr>
              <a:t>Расходы по первоочередным статьям  бюджета</a:t>
            </a:r>
          </a:p>
          <a:p>
            <a:pPr algn="ctr"/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</a:rPr>
              <a:t>по учреждениям социальной сферы  Слонимского района </a:t>
            </a:r>
          </a:p>
          <a:p>
            <a:pPr algn="ctr"/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</a:rPr>
              <a:t>за 1 полугодие 2018 года</a:t>
            </a:r>
            <a:endParaRPr lang="ru-RU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2396</TotalTime>
  <Words>541</Words>
  <Application>Microsoft Office PowerPoint</Application>
  <PresentationFormat>Экран (4:3)</PresentationFormat>
  <Paragraphs>245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ИТОГИ  ИСПОЛНЕНИЯ БЮДЖЕТА СЛОНИМСКОГО РАЙОНА  ЗА  ЯНВАРЬ - ИЮНЬ 2018 ГОДА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Презентация PowerPoint</vt:lpstr>
      <vt:lpstr>Структура расходов бюджета Слонимского района,  тыс.руб.    </vt:lpstr>
      <vt:lpstr>Презентация PowerPoint</vt:lpstr>
      <vt:lpstr>Расходы по первоочередным статьям расходов бюджета по учреждениям социальной сферы  Слонимского района за 2016 год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</cp:lastModifiedBy>
  <cp:revision>209</cp:revision>
  <dcterms:created xsi:type="dcterms:W3CDTF">2017-02-22T13:55:27Z</dcterms:created>
  <dcterms:modified xsi:type="dcterms:W3CDTF">2018-08-02T05:50:12Z</dcterms:modified>
</cp:coreProperties>
</file>