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0" r:id="rId2"/>
    <p:sldId id="268" r:id="rId3"/>
    <p:sldId id="271" r:id="rId4"/>
    <p:sldId id="272" r:id="rId5"/>
    <p:sldId id="276" r:id="rId6"/>
    <p:sldId id="277" r:id="rId7"/>
    <p:sldId id="281" r:id="rId8"/>
    <p:sldId id="266" r:id="rId9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всеец Светлана Петровна" initials="ОСП" lastIdx="0" clrIdx="0">
    <p:extLst>
      <p:ext uri="{19B8F6BF-5375-455C-9EA6-DF929625EA0E}">
        <p15:presenceInfo xmlns:p15="http://schemas.microsoft.com/office/powerpoint/2012/main" userId="S-1-5-21-901292189-1124696768-471799982-68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00"/>
    <a:srgbClr val="FF9933"/>
    <a:srgbClr val="DD6909"/>
    <a:srgbClr val="FFCC66"/>
    <a:srgbClr val="800000"/>
    <a:srgbClr val="FFCCFF"/>
    <a:srgbClr val="301F65"/>
    <a:srgbClr val="66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2653" autoAdjust="0"/>
  </p:normalViewPr>
  <p:slideViewPr>
    <p:cSldViewPr>
      <p:cViewPr varScale="1">
        <p:scale>
          <a:sx n="51" d="100"/>
          <a:sy n="51" d="100"/>
        </p:scale>
        <p:origin x="107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603-AFFF-4A8F-894D-3C7BD23470C1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D2605-C703-46CC-A18C-12367D79620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423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AD2605-C703-46CC-A18C-12367D79620D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557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accent4">
                <a:lumMod val="20000"/>
                <a:lumOff val="8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3F777-21C8-43ED-8EF9-5A2179AEFDFF}" type="datetimeFigureOut">
              <a:rPr lang="ru-RU" smtClean="0"/>
              <a:pPr/>
              <a:t>10.03.2021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A0578-B5F2-4CE9-A03C-2512B5C8C8B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44" y="0"/>
            <a:ext cx="8786874" cy="6858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ИТОГИ  ИСПОЛНЕНИЯ БЮДЖЕТА СЛОНИМСКОГО РАЙОНА 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  <a:t>ЗА  2020 ГОД</a:t>
            </a: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br>
              <a:rPr lang="ru-RU" sz="3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 Cyr" pitchFamily="18" charset="0"/>
                <a:cs typeface="Times New Roman Cyr" pitchFamily="18" charset="0"/>
              </a:rPr>
            </a:br>
            <a:endParaRPr lang="en-US" altLang="ru-RU" sz="3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 Cyr" pitchFamily="18" charset="0"/>
              <a:cs typeface="Times New Roman Cyr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86874" cy="1071546"/>
          </a:xfrm>
        </p:spPr>
        <p:txBody>
          <a:bodyPr anchor="t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5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плана по основным доходным  источникам</a:t>
            </a:r>
            <a:r>
              <a:rPr lang="ru-RU" sz="22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spc="50" dirty="0">
                <a:ln w="11430"/>
                <a:solidFill>
                  <a:schemeClr val="accent5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403096"/>
              </p:ext>
            </p:extLst>
          </p:nvPr>
        </p:nvGraphicFramePr>
        <p:xfrm>
          <a:off x="110174" y="692696"/>
          <a:ext cx="8995089" cy="610328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049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3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5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57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2829">
                  <a:extLst>
                    <a:ext uri="{9D8B030D-6E8A-4147-A177-3AD203B41FA5}">
                      <a16:colId xmlns:a16="http://schemas.microsoft.com/office/drawing/2014/main" val="768902200"/>
                    </a:ext>
                  </a:extLst>
                </a:gridCol>
              </a:tblGrid>
              <a:tr h="13757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 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algn="ctr" fontAlgn="ctr"/>
                      <a:r>
                        <a:rPr lang="ru-RU" sz="160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</a:t>
                      </a:r>
                      <a:r>
                        <a:rPr lang="ru-RU" sz="16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вес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</a:t>
                      </a:r>
                      <a:r>
                        <a:rPr lang="ru-RU" sz="1600" u="none" strike="noStrike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еньшено (-), увеличено (+) доходов к утвержденному плану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>
                    <a:gradFill flip="none" rotWithShape="1">
                      <a:gsLst>
                        <a:gs pos="0">
                          <a:schemeClr val="accent5"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1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СОБСТВЕННЫЕ ДОХОДЫ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51 872,6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52 510,2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1 637,6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47 016,6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47 518,3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1 814,3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71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подоходный налог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25 924,0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26 213,7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960,2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9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НДС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7 658,3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7 738,4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04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5 731,9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5 800,4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-410,9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21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налоги от выручки от реализации товаров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3 743,0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3 794,1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7,2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30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прибыль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3 408,1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3 416,8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1 208,7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99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налоговые доходы </a:t>
                      </a:r>
                    </a:p>
                  </a:txBody>
                  <a:tcPr marL="171450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551,3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554,9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-72,6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214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 - всего 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4 856,0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4 991,9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-176,7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19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48 042,9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48 042,9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471,8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71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99 915,5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100 553,1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9525" marR="9525" marT="952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2 109,4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7B6DD10-42C0-4DDE-AE1A-ED7742A22F86}"/>
              </a:ext>
            </a:extLst>
          </p:cNvPr>
          <p:cNvSpPr/>
          <p:nvPr/>
        </p:nvSpPr>
        <p:spPr>
          <a:xfrm>
            <a:off x="8526371" y="38749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35732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Дополнительно поступившие доходы от увеличения ставок по налогам на собственность,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 руб.</a:t>
            </a: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29828"/>
              </p:ext>
            </p:extLst>
          </p:nvPr>
        </p:nvGraphicFramePr>
        <p:xfrm>
          <a:off x="107504" y="1628798"/>
          <a:ext cx="8900842" cy="51125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65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5806">
                  <a:extLst>
                    <a:ext uri="{9D8B030D-6E8A-4147-A177-3AD203B41FA5}">
                      <a16:colId xmlns:a16="http://schemas.microsoft.com/office/drawing/2014/main" val="3464649734"/>
                    </a:ext>
                  </a:extLst>
                </a:gridCol>
                <a:gridCol w="1133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7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9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68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2854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Собственные доходы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solidFill>
                            <a:srgbClr val="000000"/>
                          </a:soli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 дополнительных поступлений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solidFill>
                          <a:srgbClr val="000000"/>
                        </a:soli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8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недвижимость</a:t>
                      </a:r>
                      <a:endParaRPr lang="ru-RU" sz="14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Арендная плата за землю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108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Слонимского района</a:t>
                      </a:r>
                      <a:endParaRPr lang="ru-RU" sz="1600" b="1" i="0" u="none" strike="noStrike" cap="all" spc="0" dirty="0">
                        <a:ln w="9000" cmpd="sng">
                          <a:solidFill>
                            <a:schemeClr val="accent4">
                              <a:shade val="50000"/>
                              <a:satMod val="12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  <a:gs pos="43000">
                              <a:schemeClr val="accent4">
                                <a:satMod val="255000"/>
                              </a:schemeClr>
                            </a:gs>
                            <a:gs pos="48000">
                              <a:schemeClr val="accent4">
                                <a:shade val="85000"/>
                                <a:satMod val="255000"/>
                              </a:schemeClr>
                            </a:gs>
                            <a:gs pos="100000">
                              <a:schemeClr val="accent4">
                                <a:shade val="20000"/>
                                <a:satMod val="24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reflection blurRad="12700" stA="28000" endPos="45000" dist="1000" dir="5400000" sy="-100000" algn="bl" rotWithShape="0"/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52 510,2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2 389,3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1 819,2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cap="all" spc="0" dirty="0">
                          <a:ln w="9000" cmpd="sng">
                            <a:solidFill>
                              <a:schemeClr val="accent4">
                                <a:shade val="50000"/>
                                <a:satMod val="12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  <a:gs pos="43000">
                                <a:schemeClr val="accent4">
                                  <a:satMod val="255000"/>
                                </a:schemeClr>
                              </a:gs>
                              <a:gs pos="48000">
                                <a:schemeClr val="accent4">
                                  <a:shade val="85000"/>
                                  <a:satMod val="255000"/>
                                </a:schemeClr>
                              </a:gs>
                              <a:gs pos="100000">
                                <a:schemeClr val="accent4">
                                  <a:shade val="20000"/>
                                  <a:satMod val="24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reflection blurRad="12700" stA="28000" endPos="45000" dist="1000" dir="5400000" sy="-100000" algn="bl" rotWithShape="0"/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7C70574-0CF3-45BE-A535-79A3352995A2}"/>
              </a:ext>
            </a:extLst>
          </p:cNvPr>
          <p:cNvSpPr/>
          <p:nvPr/>
        </p:nvSpPr>
        <p:spPr>
          <a:xfrm>
            <a:off x="8429023" y="51750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2852"/>
            <a:ext cx="9179404" cy="549844"/>
          </a:xfrm>
        </p:spPr>
        <p:txBody>
          <a:bodyPr>
            <a:normAutofit/>
          </a:bodyPr>
          <a:lstStyle/>
          <a:p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поступлений неналоговых доходов, тыс. руб. 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566969"/>
              </p:ext>
            </p:extLst>
          </p:nvPr>
        </p:nvGraphicFramePr>
        <p:xfrm>
          <a:off x="107504" y="1484784"/>
          <a:ext cx="7797388" cy="431360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86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9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77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02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1" u="none" strike="noStrike" dirty="0">
                          <a:solidFill>
                            <a:srgbClr val="C0504D"/>
                          </a:solidFill>
                          <a:effectLst/>
                          <a:latin typeface="Times New Roman"/>
                        </a:rPr>
                        <a:t>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2 367,5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Компенсации расходов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1 012,5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Дивиденды по акциям и доходы от других форм участия в капитале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земельных участков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132,7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227,8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33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 продажи земельных участков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сдачи в аренду иного имущества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1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216,3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42136"/>
              </p:ext>
            </p:extLst>
          </p:nvPr>
        </p:nvGraphicFramePr>
        <p:xfrm>
          <a:off x="107505" y="709108"/>
          <a:ext cx="8928992" cy="6148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0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1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0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75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2018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2019 г.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tx2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96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1800" b="1" i="1" u="none" strike="noStrike" dirty="0">
                        <a:solidFill>
                          <a:srgbClr val="C0504D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4 277,3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4 699,5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4 991,9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116,7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106,2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2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i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8410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приватизации  жилых помещений и отчуждения организациями имущества, находящегося в государственной собственности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686,9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602,9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5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иного имущества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7773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Дивиденды по акциям и доходы от других форм участия в капитале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307,1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459,0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561"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Компенсации расходов государства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1 858,6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2 272,6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2 223,2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7773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Плата за размещение (распространение) наружной рекламы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b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114,5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119,9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602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7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сдачи в аренду земельных участков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463,7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472,2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149,6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101,8</a:t>
                      </a:r>
                    </a:p>
                  </a:txBody>
                  <a:tcPr marL="7105" marR="7105" marT="710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r="100000" b="100000"/>
                      </a:path>
                      <a:tileRect l="-100000" t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FC778E-532F-49D8-B881-616DC9E13357}"/>
              </a:ext>
            </a:extLst>
          </p:cNvPr>
          <p:cNvSpPr/>
          <p:nvPr/>
        </p:nvSpPr>
        <p:spPr>
          <a:xfrm>
            <a:off x="8444431" y="45667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Безвозмездные поступления из областного бюджета</a:t>
            </a:r>
            <a:br>
              <a:rPr lang="ru-RU" sz="3200" b="1" dirty="0"/>
            </a:br>
            <a:endParaRPr lang="ru-RU" sz="32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962419"/>
              </p:ext>
            </p:extLst>
          </p:nvPr>
        </p:nvGraphicFramePr>
        <p:xfrm>
          <a:off x="107504" y="1340768"/>
          <a:ext cx="8856984" cy="5409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1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34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Сумма, </a:t>
                      </a:r>
                      <a:b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тыс.рублей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353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ДОТАЦИИ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46 153,9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29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 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416,9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4211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на финансирование расходов по преодолению последствий катастрофы на Чернобыльской АЭС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2,0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Субвенции на финансирование расходов по развитию сельского хозяйства и рыбохозяйственной деятельности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414,9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algn="l" fontAlgn="t"/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МЕЖБЮДЖЕТНЫЕ ТРАНСФЕРТЫ ИЗ ВЫШЕСТОЯЩЕГО БЮДЖЕТА НИЖЕСТОЯЩЕМУ БЮДЖЕТУ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1 472,1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333">
                <a:tc>
                  <a:txBody>
                    <a:bodyPr/>
                    <a:lstStyle/>
                    <a:p>
                      <a:pPr algn="l" fontAlgn="b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48 042,9</a:t>
                      </a:r>
                    </a:p>
                  </a:txBody>
                  <a:tcPr marL="7620" marR="7620" marT="762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7EC0BCC-5958-42E2-9A8C-0B9968BE8C68}"/>
              </a:ext>
            </a:extLst>
          </p:cNvPr>
          <p:cNvSpPr/>
          <p:nvPr/>
        </p:nvSpPr>
        <p:spPr>
          <a:xfrm>
            <a:off x="8509603" y="32379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17559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504056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Слонимского района, тыс. руб.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827637"/>
              </p:ext>
            </p:extLst>
          </p:nvPr>
        </p:nvGraphicFramePr>
        <p:xfrm>
          <a:off x="179512" y="548681"/>
          <a:ext cx="8712967" cy="6192687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499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98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457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Уточненный план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</a:p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Уд. вес в объеме расходов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64" marR="5364" marT="5364" marB="0"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сфера: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72 196,6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72 158,9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37 069,7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37 063,7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27 066,3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27 059,4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3 599,6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3 593,2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2 714,3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2 710,5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1 746,7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1 732,1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Местное хозяйство: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21 331,1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21 052,4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Жилищно-коммунальные услуги  и жилищное строительство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19 850,3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19 571,6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98,6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1 332,1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1 332,1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1 222,0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1 217,4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123,9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Государственные органы общего назначений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4 027,0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4 012,2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397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Другая общегосударственная деятельность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1 657,5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1 642,2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0125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Обслуживание долга органов местного управления и самоуправления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320,3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320,3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82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расходы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437,0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427,1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824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 Cyr" panose="02020603050405020304" pitchFamily="18" charset="0"/>
                        </a:rPr>
                        <a:t>Всего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101 315,4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100 954,4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906036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E533D1A-E53E-442F-ACF8-934D4957BE1B}"/>
              </a:ext>
            </a:extLst>
          </p:cNvPr>
          <p:cNvSpPr/>
          <p:nvPr/>
        </p:nvSpPr>
        <p:spPr>
          <a:xfrm>
            <a:off x="8532440" y="43580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4199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 anchor="b">
            <a:normAutofit fontScale="90000"/>
          </a:bodyPr>
          <a:lstStyle/>
          <a:p>
            <a:pPr fontAlgn="t"/>
            <a: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Расходы на содержание учреждений социальной сферы, </a:t>
            </a:r>
            <a:br>
              <a:rPr lang="ru-RU" sz="29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</a:br>
            <a:r>
              <a:rPr lang="ru-RU" sz="24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</a:rPr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931234"/>
              </p:ext>
            </p:extLst>
          </p:nvPr>
        </p:nvGraphicFramePr>
        <p:xfrm>
          <a:off x="107502" y="980728"/>
          <a:ext cx="8928991" cy="5643122"/>
        </p:xfrm>
        <a:graphic>
          <a:graphicData uri="http://schemas.openxmlformats.org/drawingml/2006/table">
            <a:tbl>
              <a:tblPr/>
              <a:tblGrid>
                <a:gridCol w="2232250">
                  <a:extLst>
                    <a:ext uri="{9D8B030D-6E8A-4147-A177-3AD203B41FA5}">
                      <a16:colId xmlns:a16="http://schemas.microsoft.com/office/drawing/2014/main" val="130730507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64097754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48571422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68473086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2613817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42185424"/>
                    </a:ext>
                  </a:extLst>
                </a:gridCol>
                <a:gridCol w="936101">
                  <a:extLst>
                    <a:ext uri="{9D8B030D-6E8A-4147-A177-3AD203B41FA5}">
                      <a16:colId xmlns:a16="http://schemas.microsoft.com/office/drawing/2014/main" val="2494182032"/>
                    </a:ext>
                  </a:extLst>
                </a:gridCol>
              </a:tblGrid>
              <a:tr h="158417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 по бюджету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Профинан-сировано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Уменьшено (-), увеличено  (+) к утвержденному бюджету 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 к уточнен-</a:t>
                      </a:r>
                    </a:p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ному плану</a:t>
                      </a:r>
                    </a:p>
                  </a:txBody>
                  <a:tcPr marL="8830" marR="8830" marT="88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 общем объеме расходов бюджета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22710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бюджет района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98 443,7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101 315,4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100 954,4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2 871,7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99,6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402856"/>
                  </a:ext>
                </a:extLst>
              </a:tr>
              <a:tr h="64715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социальной сфере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72 053,6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72 196,6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72 158,9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143,0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99,9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71,5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43240"/>
                  </a:ext>
                </a:extLst>
              </a:tr>
              <a:tr h="37203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566815"/>
                  </a:ext>
                </a:extLst>
              </a:tr>
              <a:tr h="380114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38 960,6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37 069,7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37 063,7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-1 890,9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36,7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52961"/>
                  </a:ext>
                </a:extLst>
              </a:tr>
              <a:tr h="465948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24 318,1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27 066,3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27 059,4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2 748,2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26,8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18545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3 913,7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3 599,6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3 593,2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-314,1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99,8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3,6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960944"/>
                  </a:ext>
                </a:extLst>
              </a:tr>
              <a:tr h="490471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3 175,1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2 714,3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2 710,5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-460,8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99,9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2,7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916404"/>
                  </a:ext>
                </a:extLst>
              </a:tr>
              <a:tr h="567743">
                <a:tc>
                  <a:txBody>
                    <a:bodyPr/>
                    <a:lstStyle/>
                    <a:p>
                      <a:pPr algn="just" rtl="0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1 686,1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1 746,7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1 732,1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99,2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1,7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630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6A35B42-E673-4122-BB40-4E2D6870C5F8}"/>
              </a:ext>
            </a:extLst>
          </p:cNvPr>
          <p:cNvSpPr/>
          <p:nvPr/>
        </p:nvSpPr>
        <p:spPr>
          <a:xfrm>
            <a:off x="8532440" y="38364"/>
            <a:ext cx="611560" cy="325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051248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5869006"/>
          </a:xfrm>
        </p:spPr>
        <p:txBody>
          <a:bodyPr>
            <a:normAutofit/>
          </a:bodyPr>
          <a:lstStyle/>
          <a:p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ИТОГИ  ИСПОЛНЕНИЯ БЮДЖЕТА СЛОНИМСКОГО РАЙОНА </a:t>
            </a:r>
            <a:b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 2020  ГОД</a:t>
            </a:r>
            <a:endParaRPr lang="ru-RU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6456</TotalTime>
  <Words>746</Words>
  <Application>Microsoft Office PowerPoint</Application>
  <PresentationFormat>Экран (4:3)</PresentationFormat>
  <Paragraphs>372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Times New Roman Cyr</vt:lpstr>
      <vt:lpstr>Тема Office</vt:lpstr>
      <vt:lpstr> ИТОГИ  ИСПОЛНЕНИЯ БЮДЖЕТА СЛОНИМСКОГО РАЙОНА  ЗА  2020 ГОД  </vt:lpstr>
      <vt:lpstr>Выполнение плана по основным доходным  источникам, тыс. руб.</vt:lpstr>
      <vt:lpstr>Дополнительно поступившие доходы от увеличения ставок по налогам на собственность, тыс. руб. </vt:lpstr>
      <vt:lpstr>Анализ поступлений неналоговых доходов, тыс. руб. </vt:lpstr>
      <vt:lpstr>Презентация PowerPoint</vt:lpstr>
      <vt:lpstr>Структура расходов бюджета Слонимского района, тыс. руб. </vt:lpstr>
      <vt:lpstr>Расходы на содержание учреждений социальной сферы,  тыс. руб.</vt:lpstr>
      <vt:lpstr>ИТОГИ  ИСПОЛНЕНИЯ БЮДЖЕТА СЛОНИМСКОГО РАЙОНА  ЗА  2020  ГОД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Petliska</dc:creator>
  <cp:lastModifiedBy>Семенюк Лилия Анатольевна</cp:lastModifiedBy>
  <cp:revision>495</cp:revision>
  <cp:lastPrinted>2021-02-12T07:14:10Z</cp:lastPrinted>
  <dcterms:created xsi:type="dcterms:W3CDTF">2017-02-22T13:55:27Z</dcterms:created>
  <dcterms:modified xsi:type="dcterms:W3CDTF">2021-03-10T06:27:01Z</dcterms:modified>
</cp:coreProperties>
</file>