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60" r:id="rId2"/>
    <p:sldId id="268" r:id="rId3"/>
    <p:sldId id="267" r:id="rId4"/>
    <p:sldId id="271" r:id="rId5"/>
    <p:sldId id="279" r:id="rId6"/>
    <p:sldId id="256" r:id="rId7"/>
    <p:sldId id="273" r:id="rId8"/>
    <p:sldId id="258" r:id="rId9"/>
    <p:sldId id="261" r:id="rId10"/>
    <p:sldId id="275" r:id="rId11"/>
    <p:sldId id="265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CC"/>
    <a:srgbClr val="FFCCFF"/>
    <a:srgbClr val="99FFCC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152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6F603-AFFF-4A8F-894D-3C7BD23470C1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D2605-C703-46CC-A18C-12367D79620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262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3F777-21C8-43ED-8EF9-5A2179AEFDFF}" type="datetimeFigureOut">
              <a:rPr lang="ru-RU" smtClean="0"/>
              <a:pPr/>
              <a:t>19.02.2018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80000"/>
                <a:satMod val="30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44" y="0"/>
            <a:ext cx="8786874" cy="6858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БЮЛЛЕТЕНЬ </a:t>
            </a:r>
            <a:b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 ИСПОЛНЕНИИ 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СЛОНИМСКОГО РАЙОНА </a:t>
            </a:r>
            <a:b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201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ГОД</a:t>
            </a:r>
            <a:endParaRPr lang="en-US" alt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ru-RU" b="0" dirty="0" smtClean="0">
                <a:latin typeface="Times New Roman"/>
              </a:rPr>
              <a:t>Возмещение затрат, связанных с пассажирскими перевозками,  </a:t>
            </a:r>
          </a:p>
          <a:p>
            <a:pPr algn="ctr" fontAlgn="b"/>
            <a:r>
              <a:rPr lang="ru-RU" b="0" dirty="0" smtClean="0">
                <a:latin typeface="Times New Roman"/>
              </a:rPr>
              <a:t>по филиалу  «Автобусный парк №3 г. Слоним» ОАО «Гроднооблавтотранс», тыс.руб.</a:t>
            </a:r>
            <a:endParaRPr lang="ru-RU" b="0" dirty="0">
              <a:latin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575168"/>
              </p:ext>
            </p:extLst>
          </p:nvPr>
        </p:nvGraphicFramePr>
        <p:xfrm>
          <a:off x="357157" y="1397000"/>
          <a:ext cx="8572560" cy="4639653"/>
        </p:xfrm>
        <a:graphic>
          <a:graphicData uri="http://schemas.openxmlformats.org/drawingml/2006/table">
            <a:tbl>
              <a:tblPr/>
              <a:tblGrid>
                <a:gridCol w="1046491"/>
                <a:gridCol w="775301"/>
                <a:gridCol w="996342"/>
                <a:gridCol w="540379"/>
                <a:gridCol w="155111"/>
                <a:gridCol w="695492"/>
                <a:gridCol w="476896"/>
                <a:gridCol w="740487"/>
                <a:gridCol w="456795"/>
                <a:gridCol w="198797"/>
                <a:gridCol w="759414"/>
                <a:gridCol w="450023"/>
                <a:gridCol w="859135"/>
                <a:gridCol w="421897"/>
              </a:tblGrid>
              <a:tr h="6054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Вид перевозок</a:t>
                      </a: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Затраты</a:t>
                      </a: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Покрытие затрат</a:t>
                      </a: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Непокры</a:t>
                      </a: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тые </a:t>
                      </a:r>
                      <a:r>
                        <a:rPr lang="ru-RU" sz="1600" b="0" i="0" u="none" strike="noStrike" dirty="0">
                          <a:latin typeface="Times New Roman"/>
                        </a:rPr>
                        <a:t>затраты</a:t>
                      </a: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%</a:t>
                      </a: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3242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Выручка от </a:t>
                      </a:r>
                      <a:r>
                        <a:rPr lang="ru-RU" sz="1600" b="0" i="0" u="none" strike="noStrike" dirty="0" smtClean="0">
                          <a:latin typeface="Times New Roman"/>
                        </a:rPr>
                        <a:t>продан-</a:t>
                      </a: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ных </a:t>
                      </a:r>
                      <a:r>
                        <a:rPr lang="ru-RU" sz="1600" b="0" i="0" u="none" strike="noStrike" dirty="0">
                          <a:latin typeface="Times New Roman"/>
                        </a:rPr>
                        <a:t>билетов</a:t>
                      </a: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% </a:t>
                      </a: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Бюджет</a:t>
                      </a: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% </a:t>
                      </a: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Прочие</a:t>
                      </a:r>
                      <a:r>
                        <a:rPr lang="ru-RU" sz="1600" b="0" i="0" u="none" strike="noStrike" baseline="0" dirty="0" smtClean="0">
                          <a:latin typeface="Times New Roman"/>
                        </a:rPr>
                        <a:t> источники</a:t>
                      </a:r>
                    </a:p>
                    <a:p>
                      <a:pPr algn="ctr" fontAlgn="ctr"/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%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Итого</a:t>
                      </a: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%</a:t>
                      </a: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92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Городские </a:t>
                      </a: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 dirty="0" smtClean="0">
                        <a:latin typeface="Times New Roman"/>
                      </a:endParaRPr>
                    </a:p>
                    <a:p>
                      <a:pPr algn="r" fontAlgn="ctr"/>
                      <a:r>
                        <a:rPr lang="en-US" sz="1800" b="0" i="0" u="none" strike="noStrike" dirty="0" smtClean="0">
                          <a:latin typeface="Times New Roman"/>
                        </a:rPr>
                        <a:t>2142,3</a:t>
                      </a:r>
                    </a:p>
                    <a:p>
                      <a:pPr algn="r" fontAlgn="ctr"/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 smtClean="0">
                          <a:latin typeface="Times New Roman"/>
                        </a:rPr>
                        <a:t>1261,9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 smtClean="0">
                          <a:latin typeface="Times New Roman"/>
                        </a:rPr>
                        <a:t>58,9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 smtClean="0">
                          <a:latin typeface="Times New Roman"/>
                        </a:rPr>
                        <a:t>850,0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 smtClean="0">
                          <a:latin typeface="Times New Roman"/>
                        </a:rPr>
                        <a:t>39,7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 smtClean="0">
                          <a:latin typeface="Times New Roman"/>
                        </a:rPr>
                        <a:t>2111,9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 smtClean="0">
                          <a:latin typeface="Times New Roman"/>
                        </a:rPr>
                        <a:t>98,6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 smtClean="0">
                          <a:latin typeface="Times New Roman"/>
                        </a:rPr>
                        <a:t>30,4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 smtClean="0">
                          <a:latin typeface="Times New Roman"/>
                        </a:rPr>
                        <a:t>1,4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238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/>
                        </a:rPr>
                        <a:t>Пригород</a:t>
                      </a:r>
                      <a:r>
                        <a:rPr lang="en-US" sz="1600" b="0" i="0" u="none" strike="noStrike" dirty="0" smtClean="0">
                          <a:latin typeface="Times New Roman"/>
                        </a:rPr>
                        <a:t>-</a:t>
                      </a:r>
                      <a:r>
                        <a:rPr lang="ru-RU" sz="1600" b="0" i="0" u="none" strike="noStrike" dirty="0" smtClean="0">
                          <a:latin typeface="Times New Roman"/>
                        </a:rPr>
                        <a:t>ные 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 smtClean="0">
                          <a:latin typeface="Times New Roman"/>
                        </a:rPr>
                        <a:t>334,3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 smtClean="0">
                          <a:latin typeface="Times New Roman"/>
                        </a:rPr>
                        <a:t>200,7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 smtClean="0">
                          <a:latin typeface="Times New Roman"/>
                        </a:rPr>
                        <a:t>60,0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 smtClean="0">
                          <a:latin typeface="Times New Roman"/>
                        </a:rPr>
                        <a:t>131,1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 smtClean="0">
                          <a:latin typeface="Times New Roman"/>
                        </a:rPr>
                        <a:t>39,3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 smtClean="0">
                          <a:latin typeface="Times New Roman"/>
                        </a:rPr>
                        <a:t>331,8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 smtClean="0">
                          <a:latin typeface="Times New Roman"/>
                        </a:rPr>
                        <a:t>99,3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 smtClean="0">
                          <a:latin typeface="Times New Roman"/>
                        </a:rPr>
                        <a:t>2,5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0" i="0" u="none" strike="noStrike" dirty="0" smtClean="0">
                          <a:latin typeface="Times New Roman"/>
                        </a:rPr>
                        <a:t>0,7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46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2476,6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1462,6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59,1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981,1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39,6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en-US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2443,7</a:t>
                      </a:r>
                    </a:p>
                    <a:p>
                      <a:pPr algn="r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98,7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32,9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15" marR="6315" marT="63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20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ЖИЛИЩНО-КОММУНАЛЬНОЕ  </a:t>
            </a:r>
            <a:r>
              <a:rPr lang="ru-RU" sz="27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ХОЗЯЙСТВО, тыс.руб</a:t>
            </a:r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ru-RU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6243861"/>
              </p:ext>
            </p:extLst>
          </p:nvPr>
        </p:nvGraphicFramePr>
        <p:xfrm>
          <a:off x="-36511" y="548680"/>
          <a:ext cx="9180511" cy="64876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79686"/>
                <a:gridCol w="1000132"/>
                <a:gridCol w="1214446"/>
                <a:gridCol w="1285886"/>
                <a:gridCol w="1000132"/>
                <a:gridCol w="1143008"/>
                <a:gridCol w="857221"/>
              </a:tblGrid>
              <a:tr h="34600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cap="none" spc="0" dirty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Мероприятия в области ЖКХ </a:t>
                      </a:r>
                      <a:endParaRPr lang="ru-RU" sz="1600" b="1" i="0" u="none" strike="noStrike" cap="none" spc="0" dirty="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cap="none" spc="0" dirty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районный бюджет</a:t>
                      </a:r>
                      <a:endParaRPr lang="ru-RU" sz="1600" b="1" i="0" u="none" strike="noStrike" cap="none" spc="0" dirty="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cap="none" spc="0" dirty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сельские бюджеты</a:t>
                      </a:r>
                      <a:endParaRPr lang="ru-RU" sz="1600" b="1" i="0" u="none" strike="noStrike" cap="none" spc="0" dirty="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4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cap="none" spc="0" dirty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Уточненный план </a:t>
                      </a:r>
                      <a:endParaRPr lang="ru-RU" sz="1200" b="1" i="0" u="none" strike="noStrike" cap="none" spc="0" dirty="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cap="none" spc="0" dirty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Исполнено </a:t>
                      </a:r>
                      <a:endParaRPr lang="ru-RU" sz="1200" b="1" i="0" u="none" strike="noStrike" cap="none" spc="0" dirty="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cap="none" spc="0" dirty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Процент исполнения </a:t>
                      </a:r>
                      <a:endParaRPr lang="ru-RU" sz="1200" b="1" i="0" u="none" strike="noStrike" cap="none" spc="0" dirty="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cap="none" spc="0" dirty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Уточненный план </a:t>
                      </a:r>
                      <a:endParaRPr lang="ru-RU" sz="1200" b="1" i="0" u="none" strike="noStrike" cap="none" spc="0" dirty="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cap="none" spc="0" dirty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Исполнено </a:t>
                      </a:r>
                      <a:endParaRPr lang="ru-RU" sz="1200" b="1" i="0" u="none" strike="noStrike" cap="none" spc="0" dirty="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cap="none" spc="0" dirty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Процент исполнения </a:t>
                      </a:r>
                      <a:endParaRPr lang="ru-RU" sz="1200" b="1" i="0" u="none" strike="noStrike" cap="none" spc="0" dirty="0">
                        <a:ln w="1905"/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60008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Субсидирование жилищно-коммунальных услуг, предоставляемых населению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11 835,9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11 532,4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97,4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5703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Благоустройство населенных пунктов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3 572,7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3 567,5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28155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Капитальный ремонт  жилищного фонда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93,3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890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Текущий ремонт  жилищного фонда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5351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Капитальный ремонт, модернизация теплотрасс и перевод котельных на местные виды топлива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3252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Оснащение тепловых узлов, тепловых пунктов жилых домов системами автоматизации и диспетчеризации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3679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Реконструкция очистных сооружений канализации г. Слонима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56290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Строительство линии сортировки твердых коммунальных отходов по ул. Брестской в г. Слониме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95,2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284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Капитальный ремонт объектов водоснабжения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6202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Расходы, связанные с регистрацией граждан по месту жительства и месту пребывания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2765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расходы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2007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17 751,3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17 370,0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107154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Выполнение плана по основным доходным  источникам, тыс. руб.</a:t>
            </a:r>
            <a:endParaRPr lang="ru-RU" sz="3600" b="1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4545752"/>
              </p:ext>
            </p:extLst>
          </p:nvPr>
        </p:nvGraphicFramePr>
        <p:xfrm>
          <a:off x="214279" y="1357298"/>
          <a:ext cx="8786876" cy="52694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43143"/>
                <a:gridCol w="1143008"/>
                <a:gridCol w="1071570"/>
                <a:gridCol w="1000132"/>
                <a:gridCol w="1143008"/>
                <a:gridCol w="1143008"/>
                <a:gridCol w="1143007"/>
              </a:tblGrid>
              <a:tr h="684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Утвержденный план на год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Уточненный план на год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Исполнено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Удельный вес в собственных доходах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Процент выполнения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уточненного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плана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Отклонение от утвержденного плана</a:t>
                      </a:r>
                    </a:p>
                  </a:txBody>
                  <a:tcPr marL="7620" marR="7620" marT="7620" marB="0"/>
                </a:tc>
              </a:tr>
              <a:tr h="534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1" u="none" strike="noStrike" dirty="0">
                          <a:solidFill>
                            <a:srgbClr val="C0504D"/>
                          </a:solidFill>
                          <a:latin typeface="Times New Roman"/>
                        </a:rPr>
                        <a:t>Налоговые доходы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37914,70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36537,80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36555,40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90,2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-1 359,3</a:t>
                      </a:r>
                    </a:p>
                  </a:txBody>
                  <a:tcPr marL="9525" marR="9525" marT="9525" marB="0" anchor="ctr"/>
                </a:tc>
              </a:tr>
              <a:tr h="7972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Подоходный налог с физических лиц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19371,60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17784,60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17787,50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-1 584,1</a:t>
                      </a:r>
                    </a:p>
                  </a:txBody>
                  <a:tcPr marL="9525" marR="9525" marT="9525" marB="0" anchor="ctr"/>
                </a:tc>
              </a:tr>
              <a:tr h="7972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собственность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7250,20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6361,20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6362,50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-887,7</a:t>
                      </a:r>
                    </a:p>
                  </a:txBody>
                  <a:tcPr marL="9525" marR="9525" marT="9525" marB="0" anchor="ctr"/>
                </a:tc>
              </a:tr>
              <a:tr h="534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добавленную стоимость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6232,30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6097,80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6111,10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-121,2</a:t>
                      </a:r>
                    </a:p>
                  </a:txBody>
                  <a:tcPr marL="9525" marR="9525" marT="9525" marB="0" anchor="ctr"/>
                </a:tc>
              </a:tr>
              <a:tr h="534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прибыль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1953,30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3097,00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3097,00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1 143,7</a:t>
                      </a:r>
                    </a:p>
                  </a:txBody>
                  <a:tcPr marL="9525" marR="9525" marT="9525" marB="0" anchor="ctr"/>
                </a:tc>
              </a:tr>
              <a:tr h="534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1" u="none" strike="noStrike" dirty="0">
                          <a:solidFill>
                            <a:srgbClr val="C0504D"/>
                          </a:solidFill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3908,80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3992,70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3992,70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83,9</a:t>
                      </a:r>
                    </a:p>
                  </a:txBody>
                  <a:tcPr marL="9525" marR="9525" marT="9525" marB="0" anchor="ctr"/>
                </a:tc>
              </a:tr>
              <a:tr h="7972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 собственных доходов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41823,50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40530,50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40548,10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-1 275,4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14338"/>
            <a:ext cx="9286908" cy="142876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Исполнение доходов бюджета  района, тыс.руб.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1320569"/>
              </p:ext>
            </p:extLst>
          </p:nvPr>
        </p:nvGraphicFramePr>
        <p:xfrm>
          <a:off x="0" y="1071547"/>
          <a:ext cx="9144000" cy="573030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71736"/>
                <a:gridCol w="809631"/>
                <a:gridCol w="690567"/>
                <a:gridCol w="537851"/>
                <a:gridCol w="755702"/>
                <a:gridCol w="873399"/>
                <a:gridCol w="638006"/>
                <a:gridCol w="831272"/>
                <a:gridCol w="832614"/>
                <a:gridCol w="603222"/>
              </a:tblGrid>
              <a:tr h="37935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Наименование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Собственные доходы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Безвозмездные поступления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/>
                        <a:t>Всего доходов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54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/>
                        <a:t> Уточненный план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/>
                        <a:t>Исполнено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/>
                        <a:t>% </a:t>
                      </a:r>
                      <a:r>
                        <a:rPr lang="ru-RU" sz="1100" u="none" strike="noStrike" dirty="0"/>
                        <a:t>исполнения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/>
                        <a:t> </a:t>
                      </a:r>
                      <a:r>
                        <a:rPr lang="ru-RU" sz="1100" u="none" strike="noStrike" dirty="0" smtClean="0"/>
                        <a:t>Уточненный план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/>
                        <a:t>Исполнено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/>
                        <a:t>% </a:t>
                      </a:r>
                      <a:r>
                        <a:rPr lang="ru-RU" sz="1100" u="none" strike="noStrike" dirty="0"/>
                        <a:t>исполнения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/>
                        <a:t> Уточненный план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/>
                        <a:t>Исполнено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smtClean="0"/>
                        <a:t>% исполнения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8816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1" u="none" strike="noStrike" dirty="0"/>
                        <a:t>Районный бюджет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39438,9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39456,4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36924,2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36921,3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76363,1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76377,7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37935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Бюджет Василевичского сельсовета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37935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Бюджет Деревновского сельсовета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37935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Бюджет Деревянчицкого сельсовета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37935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Бюджет Жировичского сельсовета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37935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Бюджет Мижевичского сельсовета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37935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Бюджет Новодевятковичского сельсовета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37935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Бюджет Озгиновичского сельсовета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37935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Бюджет Озерницкого сельсовета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37935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Бюджет Павловского сельсовета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37935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Бюджет Сеньковщинского сельсовета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37935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1" u="none" strike="noStrike" dirty="0"/>
                        <a:t>Итого </a:t>
                      </a:r>
                      <a:r>
                        <a:rPr lang="ru-RU" sz="1200" b="1" i="1" u="none" strike="noStrike" dirty="0" smtClean="0"/>
                        <a:t>по бюджетам </a:t>
                      </a:r>
                      <a:r>
                        <a:rPr lang="ru-RU" sz="1200" b="1" i="1" u="none" strike="noStrike" dirty="0"/>
                        <a:t>сельсоветов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37935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/>
                        <a:t>Всего по району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40530,6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40548,1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36924,2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36921,3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77454,8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77469,4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35732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Дополнительно поступившие доходы от увеличения ставок по налогам на 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собственность 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 арендной платы за земельные участки,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425664"/>
              </p:ext>
            </p:extLst>
          </p:nvPr>
        </p:nvGraphicFramePr>
        <p:xfrm>
          <a:off x="357158" y="2000239"/>
          <a:ext cx="8644000" cy="348782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57388"/>
                <a:gridCol w="1428760"/>
                <a:gridCol w="1428760"/>
                <a:gridCol w="1357322"/>
                <a:gridCol w="1143010"/>
                <a:gridCol w="1428760"/>
              </a:tblGrid>
              <a:tr h="76989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Наименование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Поступило налогов на собственность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</a:t>
                      </a:r>
                      <a:r>
                        <a:rPr lang="ru-RU" sz="1600" b="1" u="none" strike="noStrike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 том числе </a:t>
                      </a:r>
                      <a:r>
                        <a:rPr lang="ru-RU" sz="1600" b="1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Сумма  дополнительных </a:t>
                      </a:r>
                      <a:r>
                        <a:rPr lang="ru-RU" sz="16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поступлений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9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ВСЕГО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в том числе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33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Земельный налог</a:t>
                      </a:r>
                      <a:endParaRPr lang="ru-RU" sz="11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Налог на недвижимость</a:t>
                      </a:r>
                      <a:endParaRPr lang="ru-RU" sz="11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арендная плата за землю</a:t>
                      </a:r>
                      <a:endParaRPr lang="ru-RU" sz="11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13446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Бюджет Слонимского района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6362,5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3153,8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2327,5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Безвозмездные поступления из областного бюджета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0495619"/>
              </p:ext>
            </p:extLst>
          </p:nvPr>
        </p:nvGraphicFramePr>
        <p:xfrm>
          <a:off x="251520" y="1052733"/>
          <a:ext cx="8640960" cy="5544618"/>
        </p:xfrm>
        <a:graphic>
          <a:graphicData uri="http://schemas.openxmlformats.org/drawingml/2006/table">
            <a:tbl>
              <a:tblPr/>
              <a:tblGrid>
                <a:gridCol w="6430996"/>
                <a:gridCol w="2209964"/>
              </a:tblGrid>
              <a:tr h="36964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Дотации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35 825,2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964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10892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на финансирование расходов по преодолению последствий катастрофы на Чернобыльской АЭС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 smtClean="0">
                          <a:effectLst/>
                          <a:latin typeface="Times New Roman"/>
                        </a:rPr>
                        <a:t>0,</a:t>
                      </a:r>
                      <a:r>
                        <a:rPr lang="en-US" sz="2000" b="0" i="1" u="none" strike="noStrike" dirty="0" smtClean="0">
                          <a:effectLst/>
                          <a:latin typeface="Times New Roman"/>
                        </a:rPr>
                        <a:t>2</a:t>
                      </a:r>
                      <a:endParaRPr lang="ru-RU" sz="2000" b="0" i="1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678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</a:t>
                      </a:r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 </a:t>
                      </a:r>
                      <a:r>
                        <a:rPr lang="ru-RU" sz="2000" b="0" i="1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индексированным </a:t>
                      </a:r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жилищным квотам (именным приватизационным чекам "Жилье")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499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на финансирование расходов по развитию сельского хозяйства и рыбохозяйственной деятельности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499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межбюджетные трансферты из вышестоящего бюджета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36964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921,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50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14290"/>
            <a:ext cx="8286808" cy="635798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Структура расходов бюджета Слонимского района, тыс.руб.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934729"/>
              </p:ext>
            </p:extLst>
          </p:nvPr>
        </p:nvGraphicFramePr>
        <p:xfrm>
          <a:off x="0" y="642917"/>
          <a:ext cx="9144000" cy="6431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3094"/>
                <a:gridCol w="1536807"/>
                <a:gridCol w="1613648"/>
                <a:gridCol w="1690487"/>
                <a:gridCol w="1459964"/>
              </a:tblGrid>
              <a:tr h="5655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Наименование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 Уточненный план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 Исполнено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 % исполнения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Удельный вес в объеме расходов</a:t>
                      </a:r>
                    </a:p>
                  </a:txBody>
                  <a:tcPr marL="7620" marR="7620" marT="7620" marB="0" anchor="ctr"/>
                </a:tc>
              </a:tr>
              <a:tr h="3280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latin typeface="Times New Roman"/>
                        </a:rPr>
                        <a:t>Социальная сфера: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53 179,2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52 147,6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98,1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68,6</a:t>
                      </a:r>
                    </a:p>
                  </a:txBody>
                  <a:tcPr marL="9525" marR="9525" marT="9525" marB="0" anchor="ctr"/>
                </a:tc>
              </a:tr>
              <a:tr h="3280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образование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28 381,5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27 715,2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97,7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36,5</a:t>
                      </a:r>
                    </a:p>
                  </a:txBody>
                  <a:tcPr marL="9525" marR="9525" marT="9525" marB="0" anchor="ctr"/>
                </a:tc>
              </a:tr>
              <a:tr h="3280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здравоохранение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17 520,3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17 246,2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98,4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22,7</a:t>
                      </a:r>
                    </a:p>
                  </a:txBody>
                  <a:tcPr marL="9525" marR="9525" marT="9525" marB="0" anchor="ctr"/>
                </a:tc>
              </a:tr>
              <a:tr h="3280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3 681,7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3 656,8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99,3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4,8</a:t>
                      </a:r>
                    </a:p>
                  </a:txBody>
                  <a:tcPr marL="9525" marR="9525" marT="9525" marB="0" anchor="ctr"/>
                </a:tc>
              </a:tr>
              <a:tr h="3280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2 388,9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2 337,8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97,9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3,1</a:t>
                      </a:r>
                    </a:p>
                  </a:txBody>
                  <a:tcPr marL="9525" marR="9525" marT="9525" marB="0" anchor="ctr"/>
                </a:tc>
              </a:tr>
              <a:tr h="3280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1 206,8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1 191,6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98,7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</a:tr>
              <a:tr h="3280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Местное хозяйство: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19 344,0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18 962,3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98,0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25,0</a:t>
                      </a:r>
                    </a:p>
                  </a:txBody>
                  <a:tcPr marL="9525" marR="9525" marT="9525" marB="0" anchor="ctr"/>
                </a:tc>
              </a:tr>
              <a:tr h="5438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Жилищно-коммунальные услуги  и жилищное строительство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18 163,5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17 781,8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97,9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23,4</a:t>
                      </a:r>
                    </a:p>
                  </a:txBody>
                  <a:tcPr marL="9525" marR="9525" marT="9525" marB="0" anchor="ctr"/>
                </a:tc>
              </a:tr>
              <a:tr h="3280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транспорт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1 008,1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1 008,1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1,3</a:t>
                      </a:r>
                    </a:p>
                  </a:txBody>
                  <a:tcPr marL="9525" marR="9525" marT="9525" marB="0" anchor="ctr"/>
                </a:tc>
              </a:tr>
              <a:tr h="3280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топливо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172,4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172,4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</a:tr>
              <a:tr h="3280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Сельское хозяйство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1 033,2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967,0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93,6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1,3</a:t>
                      </a:r>
                    </a:p>
                  </a:txBody>
                  <a:tcPr marL="9525" marR="9525" marT="9525" marB="0" anchor="ctr"/>
                </a:tc>
              </a:tr>
              <a:tr h="43434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Государственные органы общего назначений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3 116,9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3 090,6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4,1</a:t>
                      </a:r>
                    </a:p>
                  </a:txBody>
                  <a:tcPr marL="9525" marR="9525" marT="9525" marB="0" anchor="ctr"/>
                </a:tc>
              </a:tr>
              <a:tr h="6477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Обслуживание долга органов местного управления и самоуправления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461,6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461,6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0,6</a:t>
                      </a:r>
                    </a:p>
                  </a:txBody>
                  <a:tcPr marL="9525" marR="9525" marT="9525" marB="0" anchor="ctr"/>
                </a:tc>
              </a:tr>
              <a:tr h="3280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Прочие расходы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398,9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343,6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86,1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0,5</a:t>
                      </a:r>
                    </a:p>
                  </a:txBody>
                  <a:tcPr marL="9525" marR="9525" marT="9525" marB="0" anchor="ctr"/>
                </a:tc>
              </a:tr>
              <a:tr h="2819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latin typeface="Times New Roman Cyr"/>
                        </a:rPr>
                        <a:t>Всего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77 533,8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75 972,7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98,0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7168" y="116632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/>
              </a:rPr>
              <a:t>Расходы по первоочередным статьям расходов </a:t>
            </a:r>
            <a:r>
              <a:rPr lang="ru-RU" sz="3200" dirty="0" smtClean="0">
                <a:latin typeface="Times New Roman"/>
              </a:rPr>
              <a:t>бюджета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016712"/>
              </p:ext>
            </p:extLst>
          </p:nvPr>
        </p:nvGraphicFramePr>
        <p:xfrm>
          <a:off x="237167" y="1052739"/>
          <a:ext cx="8655313" cy="5833578"/>
        </p:xfrm>
        <a:graphic>
          <a:graphicData uri="http://schemas.openxmlformats.org/drawingml/2006/table">
            <a:tbl>
              <a:tblPr/>
              <a:tblGrid>
                <a:gridCol w="4213771"/>
                <a:gridCol w="1480514"/>
                <a:gridCol w="1480514"/>
                <a:gridCol w="1480514"/>
              </a:tblGrid>
              <a:tr h="27672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304" marR="7304" marT="730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304" marR="7304" marT="730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304" marR="7304" marT="730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(тыс.руб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.)</a:t>
                      </a:r>
                    </a:p>
                  </a:txBody>
                  <a:tcPr marL="7304" marR="7304" marT="73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3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Наименование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Исполнено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Уд.вес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в объеме первоочередных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расходов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 Cyr"/>
                      </a:endParaRP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Уд.вес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в общем объеме расходов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108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latin typeface="Times New Roman Cyr"/>
                        </a:rPr>
                        <a:t>Всего бюджет Слонимского района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75 972,7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9829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>
                          <a:latin typeface="Times New Roman Cyr"/>
                        </a:rPr>
                        <a:t>Всего по первоочередным статьям</a:t>
                      </a:r>
                    </a:p>
                  </a:txBody>
                  <a:tcPr marL="7304" marR="7304" marT="73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1" i="0" u="none" strike="noStrike" dirty="0">
                          <a:effectLst/>
                          <a:latin typeface="Times New Roman Cyr"/>
                        </a:rPr>
                        <a:t>65 457,0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1" i="0" u="none" strike="noStrike" dirty="0">
                          <a:effectLst/>
                          <a:latin typeface="Times New Roman Cyr"/>
                        </a:rPr>
                        <a:t>100,0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1" i="0" u="none" strike="noStrike" dirty="0">
                          <a:effectLst/>
                          <a:latin typeface="Times New Roman Cyr"/>
                        </a:rPr>
                        <a:t>86,2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2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1" u="none" strike="noStrike" dirty="0">
                          <a:latin typeface="Times New Roman Cyr"/>
                        </a:rPr>
                        <a:t>в том числе </a:t>
                      </a:r>
                    </a:p>
                  </a:txBody>
                  <a:tcPr marL="7304" marR="7304" marT="73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1" i="0" u="none" strike="noStrike" dirty="0">
                          <a:effectLst/>
                          <a:latin typeface="Times New Roman Cyr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29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 Cyr"/>
                        </a:rPr>
                        <a:t>Заработная плата рабочих и служащих</a:t>
                      </a:r>
                    </a:p>
                  </a:txBody>
                  <a:tcPr marL="7304" marR="7304" marT="73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26 979,9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41,2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35,5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9829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 Cyr"/>
                        </a:rPr>
                        <a:t>Начисления на заработную плату</a:t>
                      </a:r>
                    </a:p>
                  </a:txBody>
                  <a:tcPr marL="7304" marR="7304" marT="73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9 196,9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14,1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12,1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40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 Cyr"/>
                        </a:rPr>
                        <a:t>Лекарственные средства и изделия медицинского назначения</a:t>
                      </a:r>
                    </a:p>
                  </a:txBody>
                  <a:tcPr marL="7304" marR="7304" marT="73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1 553,8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2,4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2,0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9829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 Cyr"/>
                        </a:rPr>
                        <a:t>Продукты питания</a:t>
                      </a:r>
                    </a:p>
                  </a:txBody>
                  <a:tcPr marL="7304" marR="7304" marT="73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2 354,2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3,6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3,1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29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 Cyr"/>
                        </a:rPr>
                        <a:t>Оплата коммунальных услуг</a:t>
                      </a:r>
                    </a:p>
                  </a:txBody>
                  <a:tcPr marL="7304" marR="7304" marT="73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8 233,9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12,6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10,8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9829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 Cyr"/>
                        </a:rPr>
                        <a:t>Обслуживание ценных бумаг</a:t>
                      </a:r>
                    </a:p>
                  </a:txBody>
                  <a:tcPr marL="7304" marR="7304" marT="73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461,6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0,7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0,6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29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 Cyr"/>
                        </a:rPr>
                        <a:t>Субсидии государственным организациям</a:t>
                      </a:r>
                    </a:p>
                  </a:txBody>
                  <a:tcPr marL="7304" marR="7304" marT="73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11 971,8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18,3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15,8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9659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 Cyr"/>
                        </a:rPr>
                        <a:t>Убытки организаций, возникающие при продаже товаров (работ, услуг)</a:t>
                      </a:r>
                    </a:p>
                  </a:txBody>
                  <a:tcPr marL="7304" marR="7304" marT="73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646,2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1,0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0,9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29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 Cyr"/>
                        </a:rPr>
                        <a:t>Прочие субсидии</a:t>
                      </a:r>
                    </a:p>
                  </a:txBody>
                  <a:tcPr marL="7304" marR="7304" marT="73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27,0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9829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 Cyr"/>
                        </a:rPr>
                        <a:t>Текущие бюджетные трансферты населению</a:t>
                      </a:r>
                    </a:p>
                  </a:txBody>
                  <a:tcPr marL="7304" marR="7304" marT="73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3 411,5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5,2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4,5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829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latin typeface="Times New Roman Cyr"/>
                        </a:rPr>
                        <a:t>Капитальные бюджетные трансферты</a:t>
                      </a:r>
                    </a:p>
                  </a:txBody>
                  <a:tcPr marL="7304" marR="7304" marT="73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620,2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0,9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0,8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901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399666"/>
              </p:ext>
            </p:extLst>
          </p:nvPr>
        </p:nvGraphicFramePr>
        <p:xfrm>
          <a:off x="179511" y="285725"/>
          <a:ext cx="8856984" cy="6127227"/>
        </p:xfrm>
        <a:graphic>
          <a:graphicData uri="http://schemas.openxmlformats.org/drawingml/2006/table">
            <a:tbl>
              <a:tblPr/>
              <a:tblGrid>
                <a:gridCol w="2229734"/>
                <a:gridCol w="1082635"/>
                <a:gridCol w="908804"/>
                <a:gridCol w="1044691"/>
                <a:gridCol w="946750"/>
                <a:gridCol w="1055572"/>
                <a:gridCol w="794399"/>
                <a:gridCol w="794399"/>
              </a:tblGrid>
              <a:tr h="721583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ru-RU" sz="24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</a:rPr>
                        <a:t>Расходы на содержание учреждений социальной сферы 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293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 </a:t>
                      </a:r>
                    </a:p>
                    <a:p>
                      <a:pPr algn="r" fontAlgn="b"/>
                      <a:r>
                        <a:rPr lang="ru-RU" sz="16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/>
                        </a:rPr>
                        <a:t>(тыс.руб.)</a:t>
                      </a:r>
                    </a:p>
                  </a:txBody>
                  <a:tcPr marL="4618" marR="4618" marT="461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4618" marR="4618" marT="46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2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 по бюджету</a:t>
                      </a:r>
                      <a:endParaRPr lang="ru-RU" sz="1400" b="1" i="0" u="none" strike="noStrike" cap="none" spc="0" dirty="0">
                        <a:ln w="1905"/>
                        <a:solidFill>
                          <a:srgbClr val="C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Уточненный </a:t>
                      </a:r>
                      <a:r>
                        <a:rPr lang="ru-RU" sz="1400" b="1" i="0" u="none" strike="noStrike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400" b="1" i="0" u="none" strike="noStrike" cap="none" spc="0" dirty="0">
                        <a:ln w="1905"/>
                        <a:solidFill>
                          <a:srgbClr val="C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Профинан-сировано</a:t>
                      </a:r>
                      <a:endParaRPr lang="ru-RU" sz="1400" b="1" i="0" u="none" strike="noStrike" cap="none" spc="0" dirty="0">
                        <a:ln w="1905"/>
                        <a:solidFill>
                          <a:srgbClr val="C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5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(-) уменьшено (+)      увеличено расходов в </a:t>
                      </a:r>
                      <a:r>
                        <a:rPr lang="ru-RU" sz="1350" b="1" i="0" u="none" strike="noStrike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2017 </a:t>
                      </a:r>
                      <a:r>
                        <a:rPr lang="ru-RU" sz="135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году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освоения к </a:t>
                      </a:r>
                      <a:r>
                        <a:rPr lang="ru-RU" sz="1400" b="1" i="0" u="none" strike="noStrike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уточненному </a:t>
                      </a:r>
                      <a:r>
                        <a:rPr lang="ru-RU" sz="14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плану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в </a:t>
                      </a:r>
                      <a:r>
                        <a:rPr lang="ru-RU" sz="1400" b="1" i="0" u="none" strike="noStrike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общем </a:t>
                      </a:r>
                      <a:r>
                        <a:rPr lang="ru-RU" sz="14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объеме расходов бюджета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34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 бюджету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 исполнению</a:t>
                      </a:r>
                    </a:p>
                  </a:txBody>
                  <a:tcPr marL="4618" marR="4618" marT="4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5030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Всего бюджет </a:t>
                      </a:r>
                      <a:r>
                        <a:rPr lang="ru-RU" sz="1600" b="1" i="0" u="none" strike="noStrike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района</a:t>
                      </a:r>
                      <a:endParaRPr lang="ru-RU" sz="1600" b="1" i="0" u="none" strike="noStrike" cap="none" spc="0" dirty="0">
                        <a:ln w="1905"/>
                        <a:solidFill>
                          <a:srgbClr val="C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18" marR="4618" marT="4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effectLst/>
                          <a:latin typeface="Times New Roman Cyr"/>
                        </a:rPr>
                        <a:t>76 909,7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77 533,8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75 972,7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effectLst/>
                          <a:latin typeface="Times New Roman Cyr"/>
                        </a:rPr>
                        <a:t>98,0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effectLst/>
                          <a:latin typeface="Times New Roman Cyr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effectLst/>
                          <a:latin typeface="Times New Roman Cyr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0965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Расходы </a:t>
                      </a:r>
                      <a:r>
                        <a:rPr lang="ru-RU" sz="1600" b="1" i="0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 социальной сфере</a:t>
                      </a:r>
                    </a:p>
                  </a:txBody>
                  <a:tcPr marL="4618" marR="4618" marT="4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effectLst/>
                          <a:latin typeface="Times New Roman Cyr"/>
                        </a:rPr>
                        <a:t>54 136,6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effectLst/>
                          <a:latin typeface="Times New Roman Cyr"/>
                        </a:rPr>
                        <a:t>53 179,2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effectLst/>
                          <a:latin typeface="Times New Roman Cyr"/>
                        </a:rPr>
                        <a:t>52 147,6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-957,4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effectLst/>
                          <a:latin typeface="Times New Roman Cyr"/>
                        </a:rPr>
                        <a:t>98,1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effectLst/>
                          <a:latin typeface="Times New Roman Cyr"/>
                        </a:rPr>
                        <a:t>70,4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effectLst/>
                          <a:latin typeface="Times New Roman Cyr"/>
                        </a:rPr>
                        <a:t>68,6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8082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1" u="none" strike="noStrike" cap="none" spc="0" dirty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 том числе </a:t>
                      </a:r>
                      <a:r>
                        <a:rPr lang="ru-RU" sz="1600" b="1" i="1" u="none" strike="noStrike" cap="none" spc="0" dirty="0" smtClean="0">
                          <a:ln w="1905"/>
                          <a:solidFill>
                            <a:srgbClr val="C0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600" b="1" i="1" u="none" strike="noStrike" cap="none" spc="0" dirty="0">
                        <a:ln w="1905"/>
                        <a:solidFill>
                          <a:srgbClr val="C0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18" marR="4618" marT="46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1" u="none" strike="noStrike">
                          <a:effectLst/>
                          <a:latin typeface="Times New Roman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effectLst/>
                          <a:latin typeface="Times New Roman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1604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образование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28 730,9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/>
                        </a:rPr>
                        <a:t>28 381,5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/>
                        </a:rPr>
                        <a:t>27 715,2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-349,4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97,7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37,4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36,5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4085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здравоохранение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18 302,0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/>
                        </a:rPr>
                        <a:t>17 520,3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/>
                        </a:rPr>
                        <a:t>17 246,2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-781,7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98,4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23,8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22,7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1604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3 525,4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/>
                        </a:rPr>
                        <a:t>3 681,7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/>
                        </a:rPr>
                        <a:t>3 656,8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99,3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1604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культура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2 416,2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2 388,9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/>
                        </a:rPr>
                        <a:t>2 337,8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-27,3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97,9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1604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физическая культура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1 162,1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/>
                        </a:rPr>
                        <a:t>1 206,8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"/>
                        </a:rPr>
                        <a:t>1 191,6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98,7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effectLst/>
                          <a:latin typeface="Times New Roman Cyr"/>
                        </a:rPr>
                        <a:t>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effectLst/>
                          <a:latin typeface="Times New Roman Cyr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786874" cy="6500859"/>
          </a:xfrm>
        </p:spPr>
        <p:txBody>
          <a:bodyPr/>
          <a:lstStyle/>
          <a:p>
            <a:r>
              <a:rPr lang="ru-RU" b="1" dirty="0"/>
              <a:t>Расходы по первоочередным статьям расходов бюджета</a:t>
            </a:r>
            <a:br>
              <a:rPr lang="ru-RU" b="1" dirty="0"/>
            </a:br>
            <a:r>
              <a:rPr lang="ru-RU" b="1" dirty="0"/>
              <a:t>по учреждениям социальной сферы  Слонимского района за 2016 год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142441"/>
              </p:ext>
            </p:extLst>
          </p:nvPr>
        </p:nvGraphicFramePr>
        <p:xfrm>
          <a:off x="179511" y="850738"/>
          <a:ext cx="8678768" cy="5672225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888432"/>
                <a:gridCol w="2592288"/>
                <a:gridCol w="2198048"/>
              </a:tblGrid>
              <a:tr h="469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cap="none" spc="0" dirty="0">
                          <a:ln w="1905"/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i="0" u="none" strike="noStrike" cap="none" spc="0" dirty="0">
                        <a:ln w="1905"/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cap="none" spc="0" dirty="0" smtClean="0">
                          <a:ln w="1905"/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r>
                        <a:rPr lang="ru-RU" sz="1600" b="1" u="none" strike="noStrike" cap="none" spc="0" baseline="0" dirty="0" smtClean="0">
                          <a:ln w="1905"/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(тыс.руб.)</a:t>
                      </a:r>
                      <a:endParaRPr lang="ru-RU" sz="1600" b="1" i="0" u="none" strike="noStrike" cap="none" spc="0" dirty="0">
                        <a:ln w="1905"/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cap="none" spc="0" dirty="0">
                          <a:ln w="1905"/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в общем объеме расходов </a:t>
                      </a:r>
                      <a:endParaRPr lang="ru-RU" sz="1600" b="1" i="0" u="none" strike="noStrike" cap="none" spc="0" dirty="0">
                        <a:ln w="1905"/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50412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 </a:t>
                      </a:r>
                      <a:r>
                        <a:rPr lang="ru-RU" sz="1800" b="1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социальною сферу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52 147,6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effectLst/>
                          <a:latin typeface="Times New Roman Cyr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</a:tr>
              <a:tr h="42670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по </a:t>
                      </a:r>
                      <a:r>
                        <a:rPr lang="ru-RU" sz="1800" b="1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первоочередным статьям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effectLst/>
                          <a:latin typeface="Times New Roman Cyr"/>
                        </a:rPr>
                        <a:t>49 083,1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effectLst/>
                          <a:latin typeface="Times New Roman Cyr"/>
                        </a:rPr>
                        <a:t>94,1</a:t>
                      </a:r>
                    </a:p>
                  </a:txBody>
                  <a:tcPr marL="9525" marR="9525" marT="9525" marB="0" anchor="b"/>
                </a:tc>
              </a:tr>
              <a:tr h="40066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50412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Заработная плата рабочих и служащих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effectLst/>
                          <a:latin typeface="Times New Roman Cyr"/>
                        </a:rPr>
                        <a:t>24 980,0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 Cyr"/>
                        </a:rPr>
                        <a:t>47,9</a:t>
                      </a:r>
                    </a:p>
                  </a:txBody>
                  <a:tcPr marL="9525" marR="9525" marT="9525" marB="0" anchor="b"/>
                </a:tc>
              </a:tr>
              <a:tr h="50412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Начисления на заработную плату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effectLst/>
                          <a:latin typeface="Times New Roman Cyr"/>
                        </a:rPr>
                        <a:t>8 523,3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 Cyr"/>
                        </a:rPr>
                        <a:t>16,3</a:t>
                      </a:r>
                    </a:p>
                  </a:txBody>
                  <a:tcPr marL="9525" marR="9525" marT="9525" marB="0" anchor="b"/>
                </a:tc>
              </a:tr>
              <a:tr h="69918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Лекарственные средства и изделия медицинского назначения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1 553,8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 Cyr"/>
                        </a:rPr>
                        <a:t>3,0</a:t>
                      </a:r>
                    </a:p>
                  </a:txBody>
                  <a:tcPr marL="9525" marR="9525" marT="9525" marB="0" anchor="b"/>
                </a:tc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Продукты питания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2 353,2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 Cyr"/>
                        </a:rPr>
                        <a:t>4,5</a:t>
                      </a:r>
                    </a:p>
                  </a:txBody>
                  <a:tcPr marL="9525" marR="9525" marT="9525" marB="0" anchor="b"/>
                </a:tc>
              </a:tr>
              <a:tr h="46927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коммунальных услуг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 Cyr"/>
                        </a:rPr>
                        <a:t>7 735,0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 Cyr"/>
                        </a:rPr>
                        <a:t>14,8</a:t>
                      </a:r>
                    </a:p>
                  </a:txBody>
                  <a:tcPr marL="9525" marR="9525" marT="9525" marB="0" anchor="b"/>
                </a:tc>
              </a:tr>
              <a:tr h="50412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Текущие бюджетные трансферты населению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 Cyr"/>
                        </a:rPr>
                        <a:t>3 317,6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 Cyr"/>
                        </a:rPr>
                        <a:t>6,4</a:t>
                      </a:r>
                    </a:p>
                  </a:txBody>
                  <a:tcPr marL="9525" marR="9525" marT="9525" marB="0" anchor="b"/>
                </a:tc>
              </a:tr>
              <a:tr h="50412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Капитальные бюджетные трансферты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 Cyr"/>
                        </a:rPr>
                        <a:t>620,2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effectLst/>
                          <a:latin typeface="Times New Roman Cyr"/>
                        </a:rPr>
                        <a:t>1,2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4282" y="142852"/>
            <a:ext cx="8643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по первоочередным статьям  бюджета</a:t>
            </a:r>
          </a:p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учреждениям социальной сферы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</TotalTime>
  <Words>1112</Words>
  <Application>Microsoft Office PowerPoint</Application>
  <PresentationFormat>Экран (4:3)</PresentationFormat>
  <Paragraphs>639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БЮЛЛЕТЕНЬ  ОБ ИСПОЛНЕНИИ БЮДЖЕТА СЛОНИМСКОГО РАЙОНА  ЗА 2017 ГОД</vt:lpstr>
      <vt:lpstr>Выполнение плана по основным доходным  источникам, тыс. руб.</vt:lpstr>
      <vt:lpstr>Исполнение доходов бюджета  района, тыс.руб.</vt:lpstr>
      <vt:lpstr>Дополнительно поступившие доходы от увеличения ставок по налогам на собственность и арендной платы за земельные участки, тыс. руб. </vt:lpstr>
      <vt:lpstr>Безвозмездные поступления из областного бюджета </vt:lpstr>
      <vt:lpstr>Презентация PowerPoint</vt:lpstr>
      <vt:lpstr>Презентация PowerPoint</vt:lpstr>
      <vt:lpstr>Презентация PowerPoint</vt:lpstr>
      <vt:lpstr>Расходы по первоочередным статьям расходов бюджета по учреждениям социальной сферы  Слонимского района за 2016 год</vt:lpstr>
      <vt:lpstr>Презентация PowerPoint</vt:lpstr>
      <vt:lpstr>ЖИЛИЩНО-КОММУНАЛЬНОЕ  ХОЗЯЙСТВО, тыс.руб.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Petliska</dc:creator>
  <cp:lastModifiedBy>Kozlova</cp:lastModifiedBy>
  <cp:revision>119</cp:revision>
  <cp:lastPrinted>2018-02-13T12:45:12Z</cp:lastPrinted>
  <dcterms:created xsi:type="dcterms:W3CDTF">2017-02-22T13:55:27Z</dcterms:created>
  <dcterms:modified xsi:type="dcterms:W3CDTF">2018-02-19T14:06:23Z</dcterms:modified>
</cp:coreProperties>
</file>