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10"/>
  </p:notesMasterIdLst>
  <p:sldIdLst>
    <p:sldId id="256" r:id="rId2"/>
    <p:sldId id="386" r:id="rId3"/>
    <p:sldId id="380" r:id="rId4"/>
    <p:sldId id="385" r:id="rId5"/>
    <p:sldId id="384" r:id="rId6"/>
    <p:sldId id="399" r:id="rId7"/>
    <p:sldId id="388" r:id="rId8"/>
    <p:sldId id="39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CFF99"/>
    <a:srgbClr val="FFFFCC"/>
    <a:srgbClr val="FF9999"/>
    <a:srgbClr val="CCFFFF"/>
    <a:srgbClr val="FFFFFF"/>
    <a:srgbClr val="38A3B2"/>
    <a:srgbClr val="969696"/>
    <a:srgbClr val="80808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1" autoAdjust="0"/>
    <p:restoredTop sz="91014" autoAdjust="0"/>
  </p:normalViewPr>
  <p:slideViewPr>
    <p:cSldViewPr>
      <p:cViewPr varScale="1">
        <p:scale>
          <a:sx n="84" d="100"/>
          <a:sy n="84" d="100"/>
        </p:scale>
        <p:origin x="-15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ru-RU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ru-RU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ru-RU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5D05C6B6-43F3-4606-BF9A-F45C293868A4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9206734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5C6B6-43F3-4606-BF9A-F45C293868A4}" type="slidenum">
              <a:rPr lang="en-US" altLang="ru-RU" smtClean="0"/>
              <a:pPr/>
              <a:t>8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898526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ru-RU" smtClean="0"/>
              <a:t>www.themegallery.com</a:t>
            </a:r>
            <a:endParaRPr lang="en-US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EA91-FE81-40E4-902E-A35FC4133F67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635-0A20-4B23-9BFE-A7D7D457CA06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FC81-8E8B-455F-8422-9A4CC2F34621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C41-A7BF-4F65-BFD5-5192B6B42D2D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CFEA-E537-406E-93BF-1549B313DEB0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D35E-71C5-49AA-9C4D-614CA45CAF0B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703B6-E665-497D-ABA9-11F20F2E7488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8120-A2A1-4BC4-AA26-6292F9C7D27A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31459-F797-498B-9388-2485F5E8405E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E4DB-CC1F-4B9C-BC33-26472DBEEDF4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1199-14B6-4E25-A86C-BD4FAAAF4BBA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AD821-BB1F-441A-9052-2EB57A179FAE}" type="slidenum">
              <a:rPr lang="en-US" altLang="ru-RU" smtClean="0"/>
              <a:pPr/>
              <a:t>‹#›</a:t>
            </a:fld>
            <a:endParaRPr lang="en-US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0100" y="2276872"/>
            <a:ext cx="7500990" cy="158273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БЮДЖЕТ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СЛОНИМСКОГО РАЙОНА НА 201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ГОД</a:t>
            </a:r>
            <a:endParaRPr lang="en-US" alt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9"/>
            <a:ext cx="82153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Объем консолидированного бюджета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Слонимского района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541828"/>
              </p:ext>
            </p:extLst>
          </p:nvPr>
        </p:nvGraphicFramePr>
        <p:xfrm>
          <a:off x="357158" y="1357298"/>
          <a:ext cx="8429684" cy="3727886"/>
        </p:xfrm>
        <a:graphic>
          <a:graphicData uri="http://schemas.openxmlformats.org/drawingml/2006/table">
            <a:tbl>
              <a:tblPr/>
              <a:tblGrid>
                <a:gridCol w="3050013"/>
                <a:gridCol w="2069104"/>
                <a:gridCol w="2069104"/>
                <a:gridCol w="1241463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тыс.рублей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1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Уточненный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план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на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2017 год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Бюджет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 2018 год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 увеличения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Консолидированный бюджет района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77 454,8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83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108,0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72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76 363,3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107,9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Бюджеты первичного уровня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091,5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1 252,4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114,7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доходов бюджета Слонимского района</a:t>
            </a:r>
            <a:endParaRPr lang="ru-RU" sz="2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997212"/>
              </p:ext>
            </p:extLst>
          </p:nvPr>
        </p:nvGraphicFramePr>
        <p:xfrm>
          <a:off x="827584" y="1023602"/>
          <a:ext cx="7416824" cy="5315343"/>
        </p:xfrm>
        <a:graphic>
          <a:graphicData uri="http://schemas.openxmlformats.org/drawingml/2006/table">
            <a:tbl>
              <a:tblPr/>
              <a:tblGrid>
                <a:gridCol w="3900334"/>
                <a:gridCol w="1931594"/>
                <a:gridCol w="1584896"/>
              </a:tblGrid>
              <a:tr h="250950"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тыс.рублей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4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2018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вес в объеме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доходов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77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СОБСТВЕННЫЕ ДОХОДЫ</a:t>
                      </a:r>
                      <a:r>
                        <a:rPr lang="ru-RU" sz="1800" b="1" i="1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 </a:t>
                      </a:r>
                      <a:endParaRPr lang="ru-RU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4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6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53,6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55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8965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доходы - всего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8,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8137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подоходный налог </a:t>
                      </a:r>
                    </a:p>
                  </a:txBody>
                  <a:tcPr marL="17145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20 014,0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5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прибыль </a:t>
                      </a:r>
                    </a:p>
                  </a:txBody>
                  <a:tcPr marL="17145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4 548,7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собственность </a:t>
                      </a:r>
                    </a:p>
                  </a:txBody>
                  <a:tcPr marL="17145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 </a:t>
                      </a: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210</a:t>
                      </a:r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,6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9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НДС </a:t>
                      </a:r>
                    </a:p>
                  </a:txBody>
                  <a:tcPr marL="17145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6 591,3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8,0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47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другие налоги от выручки от реализации товаров</a:t>
                      </a:r>
                    </a:p>
                  </a:txBody>
                  <a:tcPr marL="17145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842,2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9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прочие налоговые доходы </a:t>
                      </a:r>
                    </a:p>
                  </a:txBody>
                  <a:tcPr marL="17145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,4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5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Неналоговые доходы - всего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525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144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17145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37 261,3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44,6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9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83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614,9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1"/>
            <a:ext cx="85725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 бюджета Слонимского района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549420"/>
              </p:ext>
            </p:extLst>
          </p:nvPr>
        </p:nvGraphicFramePr>
        <p:xfrm>
          <a:off x="357158" y="1268759"/>
          <a:ext cx="7887251" cy="5451957"/>
        </p:xfrm>
        <a:graphic>
          <a:graphicData uri="http://schemas.openxmlformats.org/drawingml/2006/table">
            <a:tbl>
              <a:tblPr/>
              <a:tblGrid>
                <a:gridCol w="4581752"/>
                <a:gridCol w="1620844"/>
                <a:gridCol w="1684655"/>
              </a:tblGrid>
              <a:tr h="307594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97" marR="6597" marT="65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97" marR="6597" marT="65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тыс.рублей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97" marR="6597" marT="65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81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2018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уд. вес в объеме неналоговых доходов, %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303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Неналоговые доходы - всего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4 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525</a:t>
                      </a:r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3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проценты за пользование денежными средствами бюджетов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71,4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1,6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дивиденды по акциям и других форм участия в капитале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612</a:t>
                      </a:r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 сдачи в аренду земельных участков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сдачи в аренду имущества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106,4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2,3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2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Административные платежи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6,1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0,1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0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доходы</a:t>
                      </a:r>
                      <a:r>
                        <a:rPr lang="ru-RU" sz="1600" b="0" i="1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от осуществления приносящей доходы деятельности и 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компенсации </a:t>
                      </a:r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расходов государства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2012,4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44,5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реализации имущества, имущественных прав на объекты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668</a:t>
                      </a:r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0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штрафы, удержания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405</a:t>
                      </a:r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9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1357296"/>
          <a:ext cx="8286808" cy="4560352"/>
        </p:xfrm>
        <a:graphic>
          <a:graphicData uri="http://schemas.openxmlformats.org/drawingml/2006/table">
            <a:tbl>
              <a:tblPr/>
              <a:tblGrid>
                <a:gridCol w="6296244"/>
                <a:gridCol w="1990564"/>
              </a:tblGrid>
              <a:tr h="199496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тыс.рублей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ДОТАЦИИ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36 389,0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0161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872,3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72252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финансирование расходов по преодолению последствий катастрофы на Чернобыльской АЭС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93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расходы по </a:t>
                      </a:r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индексированным 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жилищным квотам (именным приватизационным чекам "Жилье")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7537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финансирование расходов по развитию сельского хозяйства и рыбохозяйственной деятельности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470,2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88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37 261,3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1"/>
            <a:ext cx="8429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2800" dirty="0" smtClean="0">
                <a:latin typeface="Times New Roman"/>
              </a:rPr>
              <a:t>Структура расходов бюджета </a:t>
            </a:r>
            <a:br>
              <a:rPr lang="ru-RU" sz="2800" dirty="0" smtClean="0">
                <a:latin typeface="Times New Roman"/>
              </a:rPr>
            </a:br>
            <a:r>
              <a:rPr lang="ru-RU" sz="2800" dirty="0" smtClean="0">
                <a:latin typeface="Times New Roman"/>
              </a:rPr>
              <a:t>Слонимского района 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145180"/>
              </p:ext>
            </p:extLst>
          </p:nvPr>
        </p:nvGraphicFramePr>
        <p:xfrm>
          <a:off x="179512" y="1268760"/>
          <a:ext cx="8716005" cy="5448024"/>
        </p:xfrm>
        <a:graphic>
          <a:graphicData uri="http://schemas.openxmlformats.org/drawingml/2006/table">
            <a:tbl>
              <a:tblPr/>
              <a:tblGrid>
                <a:gridCol w="4608512"/>
                <a:gridCol w="2035792"/>
                <a:gridCol w="2071701"/>
              </a:tblGrid>
              <a:tr h="309081"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2" marR="7582" marT="75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2" marR="7582" marT="75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тыс.рублей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2" marR="7582" marT="75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70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Направление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Бюджет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 2018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вес в объеме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расходов</a:t>
                      </a:r>
                    </a:p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(%)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1128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latin typeface="Times New Roman Cyr"/>
                        </a:rPr>
                        <a:t>Всего расходов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83 </a:t>
                      </a:r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614,9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71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в том числе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346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Общегосударственная деятельность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4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564,1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9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10,8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19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2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116,9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Жилищно-коммунальные услуги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 жилищное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строительство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17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170,4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Здравоохранение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19 380,7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23,2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культура, спорт, культура и средства массовой информации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4 047,4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92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32 385,2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38,7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3 935,4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9"/>
            <a:ext cx="85011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Расходы на содержание учреждений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социальной сферы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3898"/>
              </p:ext>
            </p:extLst>
          </p:nvPr>
        </p:nvGraphicFramePr>
        <p:xfrm>
          <a:off x="285719" y="1214420"/>
          <a:ext cx="8501123" cy="5187070"/>
        </p:xfrm>
        <a:graphic>
          <a:graphicData uri="http://schemas.openxmlformats.org/drawingml/2006/table">
            <a:tbl>
              <a:tblPr/>
              <a:tblGrid>
                <a:gridCol w="3959766"/>
                <a:gridCol w="2412983"/>
                <a:gridCol w="2128374"/>
              </a:tblGrid>
              <a:tr h="3776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78" marR="8878" marT="887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78" marR="8878" marT="887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тыс.рублей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78" marR="8878" marT="8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1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Бюджет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на 2018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% в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общем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объеме расходов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Всего бюджет Слонимского района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83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614,9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25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Итого по социальной сфере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59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698,7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71,4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63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 Cyr"/>
                        </a:rPr>
                        <a:t>в том числе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Здравоохранение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19 380,7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23,2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1 366,3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 Cyr"/>
                        </a:rPr>
                        <a:t>Культура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2 631,1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3,1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 Cyr"/>
                        </a:rPr>
                        <a:t>Образование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32 385,2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38,7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 Cyr"/>
                        </a:rPr>
                        <a:t>Социальная политика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3 935,4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9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Основные статьи рас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ходов по учреждениям социальной сферы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708712"/>
              </p:ext>
            </p:extLst>
          </p:nvPr>
        </p:nvGraphicFramePr>
        <p:xfrm>
          <a:off x="251520" y="1268760"/>
          <a:ext cx="8712966" cy="5472608"/>
        </p:xfrm>
        <a:graphic>
          <a:graphicData uri="http://schemas.openxmlformats.org/drawingml/2006/table">
            <a:tbl>
              <a:tblPr/>
              <a:tblGrid>
                <a:gridCol w="2584355"/>
                <a:gridCol w="872029"/>
                <a:gridCol w="864096"/>
                <a:gridCol w="864096"/>
                <a:gridCol w="885267"/>
                <a:gridCol w="914933"/>
                <a:gridCol w="864096"/>
                <a:gridCol w="864094"/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03" marR="7803" marT="78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03" marR="7803" marT="78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03" marR="7803" marT="78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03" marR="7803" marT="78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03" marR="7803" marT="78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03" marR="7803" marT="78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тыс.рублей</a:t>
                      </a:r>
                    </a:p>
                  </a:txBody>
                  <a:tcPr marL="7803" marR="7803" marT="78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Образование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Здравоохранение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Социальная политика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Культура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Физкультура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err="1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Уд</a:t>
                      </a:r>
                      <a:r>
                        <a:rPr lang="ru-RU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. вес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в общем объеме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расходов (%)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57605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Заработная плата (с учетом начислений на нее) 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22 174,9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12 004,3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1 310,4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1 389,2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950,1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37 828,9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63,4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Лекарственные средства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1 629,8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1,3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1 631,1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7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Продукты питания 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2 359,4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469,2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27,5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2 856,1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Оплата коммунальных услуг 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6 724,9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2 171,0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60,2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627,0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111,7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9 694,8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16,2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71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Текущие бюджетные трансферты населению 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128,0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1 766,7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1 845,0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3 739,7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71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Капитальные бюджетные трансферты населению 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591,8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591,8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71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первоочередным расходам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31 387,2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18 041,0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3 836,2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2 016,2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1 061,8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56 342,4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905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Субсидии 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388,1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388,1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7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расходы 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998,0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1 339,7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226,8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304,5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2 968,2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7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32 385,2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19 380,7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3 935,4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2 631,1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1 366,3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59 698,7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5935</TotalTime>
  <Words>596</Words>
  <Application>Microsoft Office PowerPoint</Application>
  <PresentationFormat>Экран (4:3)</PresentationFormat>
  <Paragraphs>276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БЮДЖЕТ  СЛОНИМСКОГО РАЙОНА НА 2018 ГОД</vt:lpstr>
      <vt:lpstr>Презентация PowerPoint</vt:lpstr>
      <vt:lpstr>Структура доходов бюджета Слонимского района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ИСПОЛНЕНИЯ БЮДЖЕТА СЛОНИМСКОГО РАЙОНА ЗА 2013 ГОД</dc:title>
  <dc:creator>1</dc:creator>
  <cp:lastModifiedBy>Семенюк</cp:lastModifiedBy>
  <cp:revision>588</cp:revision>
  <dcterms:created xsi:type="dcterms:W3CDTF">2014-02-24T08:34:52Z</dcterms:created>
  <dcterms:modified xsi:type="dcterms:W3CDTF">2018-03-27T08:51:35Z</dcterms:modified>
</cp:coreProperties>
</file>