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1"/>
  </p:notesMasterIdLst>
  <p:sldIdLst>
    <p:sldId id="256" r:id="rId2"/>
    <p:sldId id="386" r:id="rId3"/>
    <p:sldId id="380" r:id="rId4"/>
    <p:sldId id="385" r:id="rId5"/>
    <p:sldId id="384" r:id="rId6"/>
    <p:sldId id="399" r:id="rId7"/>
    <p:sldId id="393" r:id="rId8"/>
    <p:sldId id="388" r:id="rId9"/>
    <p:sldId id="39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CCFF99"/>
    <a:srgbClr val="FF9999"/>
    <a:srgbClr val="CCFFFF"/>
    <a:srgbClr val="FFFFFF"/>
    <a:srgbClr val="38A3B2"/>
    <a:srgbClr val="969696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1014" autoAdjust="0"/>
  </p:normalViewPr>
  <p:slideViewPr>
    <p:cSldViewPr>
      <p:cViewPr varScale="1">
        <p:scale>
          <a:sx n="84" d="100"/>
          <a:sy n="84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D05C6B6-43F3-4606-BF9A-F45C293868A4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2067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5C6B6-43F3-4606-BF9A-F45C293868A4}" type="slidenum">
              <a:rPr lang="en-US" altLang="ru-RU" smtClean="0"/>
              <a:pPr/>
              <a:t>7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96815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5C6B6-43F3-4606-BF9A-F45C293868A4}" type="slidenum">
              <a:rPr lang="en-US" altLang="ru-RU" smtClean="0"/>
              <a:pPr/>
              <a:t>8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12629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dirty="0" smtClean="0"/>
              <a:t>www.themegallery.com</a:t>
            </a:r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EA91-FE81-40E4-902E-A35FC4133F67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1047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635-0A20-4B23-9BFE-A7D7D457CA06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4352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FC81-8E8B-455F-8422-9A4CC2F34621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55799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41-A7BF-4F65-BFD5-5192B6B42D2D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00466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CFEA-E537-406E-93BF-1549B313DEB0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077811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D35E-71C5-49AA-9C4D-614CA45CAF0B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18111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03B6-E665-497D-ABA9-11F20F2E7488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24287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8120-A2A1-4BC4-AA26-6292F9C7D27A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3710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1459-F797-498B-9388-2485F5E8405E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3443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4DB-CC1F-4B9C-BC33-26472DBEEDF4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64556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1199-14B6-4E25-A86C-BD4FAAAF4BBA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512171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D821-BB1F-441A-9052-2EB57A179FAE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249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276872"/>
            <a:ext cx="7500990" cy="15827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СЛОНИМСКОГО РАЙОНА НА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en-US" alt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5715016"/>
            <a:ext cx="664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Объем консолидированного бюджета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Слонимского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13096"/>
              </p:ext>
            </p:extLst>
          </p:nvPr>
        </p:nvGraphicFramePr>
        <p:xfrm>
          <a:off x="357158" y="1357298"/>
          <a:ext cx="8429684" cy="3727886"/>
        </p:xfrm>
        <a:graphic>
          <a:graphicData uri="http://schemas.openxmlformats.org/drawingml/2006/table">
            <a:tbl>
              <a:tblPr/>
              <a:tblGrid>
                <a:gridCol w="3050013"/>
                <a:gridCol w="2069104"/>
                <a:gridCol w="2069104"/>
                <a:gridCol w="1241463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план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на 201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увеличения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Консолидированный бюджет района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первичного уровня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054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Слонимского района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23322"/>
              </p:ext>
            </p:extLst>
          </p:nvPr>
        </p:nvGraphicFramePr>
        <p:xfrm>
          <a:off x="611560" y="1052736"/>
          <a:ext cx="7920880" cy="5328593"/>
        </p:xfrm>
        <a:graphic>
          <a:graphicData uri="http://schemas.openxmlformats.org/drawingml/2006/table">
            <a:tbl>
              <a:tblPr/>
              <a:tblGrid>
                <a:gridCol w="4248472"/>
                <a:gridCol w="1665766"/>
                <a:gridCol w="2006642"/>
              </a:tblGrid>
              <a:tr h="260826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объеме собственных доходов,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96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07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22 257,0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10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3 724,6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25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207,9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8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373,7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10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361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41 534,6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25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</a:t>
                      </a:r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Слонимского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83084"/>
              </p:ext>
            </p:extLst>
          </p:nvPr>
        </p:nvGraphicFramePr>
        <p:xfrm>
          <a:off x="680919" y="1168398"/>
          <a:ext cx="7851520" cy="5341789"/>
        </p:xfrm>
        <a:graphic>
          <a:graphicData uri="http://schemas.openxmlformats.org/drawingml/2006/table">
            <a:tbl>
              <a:tblPr/>
              <a:tblGrid>
                <a:gridCol w="4560995"/>
                <a:gridCol w="1613502"/>
                <a:gridCol w="1677023"/>
              </a:tblGrid>
              <a:tr h="24709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уд. вес в объеме неналоговых доходов,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76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 за пользование денежными средствами бюджетов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других форм участия в капитале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сдачи в аренду земельных участков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другого имущества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имущества, имущественных прав на объекты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удержания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5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размещение (распространение) наружной рекламы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9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14828"/>
              </p:ext>
            </p:extLst>
          </p:nvPr>
        </p:nvGraphicFramePr>
        <p:xfrm>
          <a:off x="500034" y="1357296"/>
          <a:ext cx="8286808" cy="3670969"/>
        </p:xfrm>
        <a:graphic>
          <a:graphicData uri="http://schemas.openxmlformats.org/drawingml/2006/table">
            <a:tbl>
              <a:tblPr/>
              <a:tblGrid>
                <a:gridCol w="6296244"/>
                <a:gridCol w="1990564"/>
              </a:tblGrid>
              <a:tr h="19949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41 033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01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225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53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498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41 534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dirty="0" smtClean="0">
                <a:latin typeface="Times New Roman"/>
              </a:rPr>
              <a:t>Структура расходов бюджета </a:t>
            </a:r>
            <a:br>
              <a:rPr lang="ru-RU" sz="2800" dirty="0" smtClean="0">
                <a:latin typeface="Times New Roman"/>
              </a:rPr>
            </a:br>
            <a:r>
              <a:rPr lang="ru-RU" sz="2800" dirty="0" smtClean="0">
                <a:latin typeface="Times New Roman"/>
              </a:rPr>
              <a:t>Слонимского района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29425"/>
              </p:ext>
            </p:extLst>
          </p:nvPr>
        </p:nvGraphicFramePr>
        <p:xfrm>
          <a:off x="179512" y="836712"/>
          <a:ext cx="8607330" cy="5400600"/>
        </p:xfrm>
        <a:graphic>
          <a:graphicData uri="http://schemas.openxmlformats.org/drawingml/2006/table">
            <a:tbl>
              <a:tblPr/>
              <a:tblGrid>
                <a:gridCol w="5040560"/>
                <a:gridCol w="1691990"/>
                <a:gridCol w="1874780"/>
              </a:tblGrid>
              <a:tr h="285964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объеме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 Cyr"/>
                        </a:rPr>
                        <a:t>Всего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428,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том числе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Общегосударственная деятельность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3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414,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93,5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2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Жилищно-коммунальные услуги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 жилищное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17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8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80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98,9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444,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5 884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36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42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статьи расходов по учреждениям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соцсферы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9718"/>
              </p:ext>
            </p:extLst>
          </p:nvPr>
        </p:nvGraphicFramePr>
        <p:xfrm>
          <a:off x="324071" y="1151663"/>
          <a:ext cx="8534750" cy="5479937"/>
        </p:xfrm>
        <a:graphic>
          <a:graphicData uri="http://schemas.openxmlformats.org/drawingml/2006/table">
            <a:tbl>
              <a:tblPr/>
              <a:tblGrid>
                <a:gridCol w="2088232"/>
                <a:gridCol w="936104"/>
                <a:gridCol w="918609"/>
                <a:gridCol w="916581"/>
                <a:gridCol w="916581"/>
                <a:gridCol w="925481"/>
                <a:gridCol w="916581"/>
                <a:gridCol w="916581"/>
              </a:tblGrid>
              <a:tr h="216025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41" marR="6341" marT="63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Образова-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Здравоох-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ранение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Социаль-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ная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политика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Культура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Физкуль-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Уд.вес в общем объеме расходов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043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Заработная плата (с учетом начислений на нее)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26467,7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14328,6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1526,9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1542,0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10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88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449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Лекарственные средства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162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2674,4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555,0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Оплата коммунальных услуг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602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1789,1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569,1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7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5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Текущие бюджетные трансферты населению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Капитальные бюджетные трансферты населению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3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первоочередным расходам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348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19973,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528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2111,1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05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408,4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90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расходы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2570,6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58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84,4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2719,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1427,0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646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на содержание учреждений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социальной сферы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01234"/>
              </p:ext>
            </p:extLst>
          </p:nvPr>
        </p:nvGraphicFramePr>
        <p:xfrm>
          <a:off x="285719" y="1214420"/>
          <a:ext cx="8501123" cy="5187070"/>
        </p:xfrm>
        <a:graphic>
          <a:graphicData uri="http://schemas.openxmlformats.org/drawingml/2006/table">
            <a:tbl>
              <a:tblPr/>
              <a:tblGrid>
                <a:gridCol w="3959766"/>
                <a:gridCol w="2342739"/>
                <a:gridCol w="2198618"/>
              </a:tblGrid>
              <a:tr h="377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78" marR="8878" marT="8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Проект на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2019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% 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общем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объеме расходов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Всего бюджет Слонимского района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90 428,6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Итого по социальной сфере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64 671,6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71,5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том числе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20 998,9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23,2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1 427,0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2 719,3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35 884,4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3 642,0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на аграрный сектор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00697"/>
              </p:ext>
            </p:extLst>
          </p:nvPr>
        </p:nvGraphicFramePr>
        <p:xfrm>
          <a:off x="467544" y="980728"/>
          <a:ext cx="8424935" cy="5350278"/>
        </p:xfrm>
        <a:graphic>
          <a:graphicData uri="http://schemas.openxmlformats.org/drawingml/2006/table">
            <a:tbl>
              <a:tblPr/>
              <a:tblGrid>
                <a:gridCol w="3888432"/>
                <a:gridCol w="2595242"/>
                <a:gridCol w="1941261"/>
              </a:tblGrid>
              <a:tr h="337721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на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объеме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772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 Cyr"/>
                        </a:rPr>
                        <a:t>Всего расходов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428,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7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том числе 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хозяйство, рыбохозяйственная деятельность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 1 075,2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- Сельскохозяйственные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организации, финансируемые из бюджета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561,6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1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- Развитие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сельскохозяйственного производства, рыбоводства и переработки сельскохозяйственной продукции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- Сохранение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 расширение сельскохозяйственных угодий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(комплекс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работ по известкованию кислых почв)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498,6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6607</TotalTime>
  <Words>706</Words>
  <Application>Microsoft Office PowerPoint</Application>
  <PresentationFormat>Экран (4:3)</PresentationFormat>
  <Paragraphs>284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БЮДЖЕТ  СЛОНИМСКОГО РАЙОНА НА 2019 ГОД</vt:lpstr>
      <vt:lpstr>Презентация PowerPoint</vt:lpstr>
      <vt:lpstr>Структура доходов бюджета Слонимского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СЛОНИМСКОГО РАЙОНА ЗА 2013 ГОД</dc:title>
  <dc:creator>1</dc:creator>
  <cp:lastModifiedBy>Семенюк</cp:lastModifiedBy>
  <cp:revision>664</cp:revision>
  <dcterms:created xsi:type="dcterms:W3CDTF">2014-02-24T08:34:52Z</dcterms:created>
  <dcterms:modified xsi:type="dcterms:W3CDTF">2019-02-05T07:35:50Z</dcterms:modified>
</cp:coreProperties>
</file>