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1"/>
  </p:notesMasterIdLst>
  <p:sldIdLst>
    <p:sldId id="256" r:id="rId2"/>
    <p:sldId id="386" r:id="rId3"/>
    <p:sldId id="380" r:id="rId4"/>
    <p:sldId id="385" r:id="rId5"/>
    <p:sldId id="384" r:id="rId6"/>
    <p:sldId id="399" r:id="rId7"/>
    <p:sldId id="393" r:id="rId8"/>
    <p:sldId id="388" r:id="rId9"/>
    <p:sldId id="39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CCFF99"/>
    <a:srgbClr val="FF9999"/>
    <a:srgbClr val="CCFFFF"/>
    <a:srgbClr val="FFFFFF"/>
    <a:srgbClr val="38A3B2"/>
    <a:srgbClr val="969696"/>
    <a:srgbClr val="8080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1" autoAdjust="0"/>
    <p:restoredTop sz="91014" autoAdjust="0"/>
  </p:normalViewPr>
  <p:slideViewPr>
    <p:cSldViewPr>
      <p:cViewPr varScale="1">
        <p:scale>
          <a:sx n="84" d="100"/>
          <a:sy n="84" d="100"/>
        </p:scale>
        <p:origin x="-15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ru-RU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ru-RU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ru-RU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D05C6B6-43F3-4606-BF9A-F45C293868A4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920673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5C6B6-43F3-4606-BF9A-F45C293868A4}" type="slidenum">
              <a:rPr lang="en-US" altLang="ru-RU" smtClean="0"/>
              <a:pPr/>
              <a:t>7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968158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5C6B6-43F3-4606-BF9A-F45C293868A4}" type="slidenum">
              <a:rPr lang="en-US" altLang="ru-RU" smtClean="0"/>
              <a:pPr/>
              <a:t>8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412629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 dirty="0" smtClean="0"/>
              <a:t>www.themegallery.com</a:t>
            </a:r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EA91-FE81-40E4-902E-A35FC4133F67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10476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635-0A20-4B23-9BFE-A7D7D457CA06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43525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FC81-8E8B-455F-8422-9A4CC2F34621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955799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41-A7BF-4F65-BFD5-5192B6B42D2D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00466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CFEA-E537-406E-93BF-1549B313DEB0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4077811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D35E-71C5-49AA-9C4D-614CA45CAF0B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181110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703B6-E665-497D-ABA9-11F20F2E7488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424287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8120-A2A1-4BC4-AA26-6292F9C7D27A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37103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1459-F797-498B-9388-2485F5E8405E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34436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4DB-CC1F-4B9C-BC33-26472DBEEDF4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645565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1199-14B6-4E25-A86C-BD4FAAAF4BBA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512171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AD821-BB1F-441A-9052-2EB57A179FAE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4249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100" y="2276872"/>
            <a:ext cx="7500990" cy="158273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СЛОНИМСКОГО РАЙОНА НА 201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en-US" alt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5715016"/>
            <a:ext cx="6643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9"/>
            <a:ext cx="82153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Объем консолидированного бюджета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Слонимского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513096"/>
              </p:ext>
            </p:extLst>
          </p:nvPr>
        </p:nvGraphicFramePr>
        <p:xfrm>
          <a:off x="357158" y="1357298"/>
          <a:ext cx="8429684" cy="3727886"/>
        </p:xfrm>
        <a:graphic>
          <a:graphicData uri="http://schemas.openxmlformats.org/drawingml/2006/table">
            <a:tbl>
              <a:tblPr/>
              <a:tblGrid>
                <a:gridCol w="3050013"/>
                <a:gridCol w="2069104"/>
                <a:gridCol w="2069104"/>
                <a:gridCol w="1241463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1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план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на 201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Бюджет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 увеличения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Консолидированный бюджет района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205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428,6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72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151,0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423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Бюджеты первичного уровня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054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005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Слонимского района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123322"/>
              </p:ext>
            </p:extLst>
          </p:nvPr>
        </p:nvGraphicFramePr>
        <p:xfrm>
          <a:off x="611560" y="1052736"/>
          <a:ext cx="7920880" cy="5328593"/>
        </p:xfrm>
        <a:graphic>
          <a:graphicData uri="http://schemas.openxmlformats.org/drawingml/2006/table">
            <a:tbl>
              <a:tblPr/>
              <a:tblGrid>
                <a:gridCol w="4248472"/>
                <a:gridCol w="1665766"/>
                <a:gridCol w="2006642"/>
              </a:tblGrid>
              <a:tr h="260826"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6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вес в объеме собственных доходов,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4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  <a:r>
                        <a:rPr lang="ru-RU" sz="1800" b="1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48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096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534,4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007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подоходный 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22 257,0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610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прибыль 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3 724,6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9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360,9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225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НДС 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207,9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681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373,7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2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610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36148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41 534,6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225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</a:t>
                      </a:r>
                      <a:r>
                        <a:rPr lang="ru-RU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428,6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1"/>
            <a:ext cx="8572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 бюджета Слонимского района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583084"/>
              </p:ext>
            </p:extLst>
          </p:nvPr>
        </p:nvGraphicFramePr>
        <p:xfrm>
          <a:off x="680919" y="1168398"/>
          <a:ext cx="7851520" cy="5341789"/>
        </p:xfrm>
        <a:graphic>
          <a:graphicData uri="http://schemas.openxmlformats.org/drawingml/2006/table">
            <a:tbl>
              <a:tblPr/>
              <a:tblGrid>
                <a:gridCol w="4560995"/>
                <a:gridCol w="1613502"/>
                <a:gridCol w="1677023"/>
              </a:tblGrid>
              <a:tr h="247099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97" marR="6597" marT="65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97" marR="6597" marT="65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97" marR="6597" marT="65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7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уд. вес в объеме неналоговых доходов, 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769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Неналоговые доходы - всего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59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03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 за пользование денежными средствами бюджетов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4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других форм участия в капитале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сдачи в аренду земельных участков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другого имущества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972,0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реализации имущества, имущественных прав на объекты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штрафы, удержания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192,4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5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размещение (распространение) наружной рекламы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258,9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9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14828"/>
              </p:ext>
            </p:extLst>
          </p:nvPr>
        </p:nvGraphicFramePr>
        <p:xfrm>
          <a:off x="500034" y="1357296"/>
          <a:ext cx="8286808" cy="3670969"/>
        </p:xfrm>
        <a:graphic>
          <a:graphicData uri="http://schemas.openxmlformats.org/drawingml/2006/table">
            <a:tbl>
              <a:tblPr/>
              <a:tblGrid>
                <a:gridCol w="6296244"/>
                <a:gridCol w="1990564"/>
              </a:tblGrid>
              <a:tr h="199496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ДОТАЦИИ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41 033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0161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2252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финансирование расходов по преодолению последствий катастрофы на Чернобыльской АЭС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7537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финансирование расходов по развитию сельского хозяйства и рыбохозяйственной деятельности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498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88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41 534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1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2800" dirty="0" smtClean="0">
                <a:latin typeface="Times New Roman"/>
              </a:rPr>
              <a:t>Структура расходов бюджета </a:t>
            </a:r>
            <a:br>
              <a:rPr lang="ru-RU" sz="2800" dirty="0" smtClean="0">
                <a:latin typeface="Times New Roman"/>
              </a:rPr>
            </a:br>
            <a:r>
              <a:rPr lang="ru-RU" sz="2800" dirty="0" smtClean="0">
                <a:latin typeface="Times New Roman"/>
              </a:rPr>
              <a:t>Слонимского района 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629425"/>
              </p:ext>
            </p:extLst>
          </p:nvPr>
        </p:nvGraphicFramePr>
        <p:xfrm>
          <a:off x="179512" y="836712"/>
          <a:ext cx="8607330" cy="5400600"/>
        </p:xfrm>
        <a:graphic>
          <a:graphicData uri="http://schemas.openxmlformats.org/drawingml/2006/table">
            <a:tbl>
              <a:tblPr/>
              <a:tblGrid>
                <a:gridCol w="5040560"/>
                <a:gridCol w="1691990"/>
                <a:gridCol w="1874780"/>
              </a:tblGrid>
              <a:tr h="285964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2" marR="7582" marT="75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2" marR="7582" marT="75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2" marR="7582" marT="75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Направление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Проект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вес в объеме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188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Times New Roman Cyr"/>
                        </a:rPr>
                        <a:t>Всего расходов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90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428, 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100,0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18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в том числе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Общегосударственная деятельность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5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0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60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3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414,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93,5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620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Жилищно-коммунальные услуги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 жилищное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строительство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17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8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80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20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 9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98,9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52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культура, спорт, культура и средства массовой информации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4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444,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5 884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36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42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статьи расходов по учреждениям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соцсферы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69718"/>
              </p:ext>
            </p:extLst>
          </p:nvPr>
        </p:nvGraphicFramePr>
        <p:xfrm>
          <a:off x="324071" y="1151663"/>
          <a:ext cx="8534750" cy="5479937"/>
        </p:xfrm>
        <a:graphic>
          <a:graphicData uri="http://schemas.openxmlformats.org/drawingml/2006/table">
            <a:tbl>
              <a:tblPr/>
              <a:tblGrid>
                <a:gridCol w="2088232"/>
                <a:gridCol w="936104"/>
                <a:gridCol w="918609"/>
                <a:gridCol w="916581"/>
                <a:gridCol w="916581"/>
                <a:gridCol w="925481"/>
                <a:gridCol w="916581"/>
                <a:gridCol w="916581"/>
              </a:tblGrid>
              <a:tr h="216025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41" marR="6341" marT="6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41" marR="6341" marT="6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41" marR="6341" marT="6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41" marR="6341" marT="6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41" marR="6341" marT="6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41" marR="6341" marT="6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41" marR="6341" marT="6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41" marR="6341" marT="6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6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341" marR="6341" marT="6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Образова-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6341" marR="6341" marT="6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Здравоох-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ранение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6341" marR="6341" marT="6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Социаль-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ная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политика</a:t>
                      </a:r>
                    </a:p>
                  </a:txBody>
                  <a:tcPr marL="6341" marR="6341" marT="6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Культура</a:t>
                      </a:r>
                    </a:p>
                  </a:txBody>
                  <a:tcPr marL="6341" marR="6341" marT="6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Физкуль-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тура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6341" marR="6341" marT="6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6341" marR="6341" marT="6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Уд.вес в общем объеме расходов </a:t>
                      </a:r>
                    </a:p>
                  </a:txBody>
                  <a:tcPr marL="6341" marR="6341" marT="6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043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Заработная плата (с учетом начислений на нее)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26467,7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14328,6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1526,9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1542,0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10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88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449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69,5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1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Лекарственные средства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162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162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Продукты питания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2674,4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555,0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32,0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3261,4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Оплата коммунальных услуг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5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602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1789,1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62,6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569,1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7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5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Текущие бюджетные трансферты населению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1680,0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1501,1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Капитальные бюджетные трансферты населению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3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по первоочередным расходам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348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19973,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528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2111,1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1205,8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692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1056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Субсидии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388,5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408,4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90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расходы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1025,3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221,2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2570,6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58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84,4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98,9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36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42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2719,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1427,0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646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71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9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Расходы на содержание учреждений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социальной сферы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101234"/>
              </p:ext>
            </p:extLst>
          </p:nvPr>
        </p:nvGraphicFramePr>
        <p:xfrm>
          <a:off x="285719" y="1214420"/>
          <a:ext cx="8501123" cy="5187070"/>
        </p:xfrm>
        <a:graphic>
          <a:graphicData uri="http://schemas.openxmlformats.org/drawingml/2006/table">
            <a:tbl>
              <a:tblPr/>
              <a:tblGrid>
                <a:gridCol w="3959766"/>
                <a:gridCol w="2342739"/>
                <a:gridCol w="2198618"/>
              </a:tblGrid>
              <a:tr h="3776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78" marR="8878" marT="887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78" marR="8878" marT="887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78" marR="8878" marT="8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Проект на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2019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% в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общем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объеме расходов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Всего бюджет Слонимского района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90 428,6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25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Итого по социальной сфере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64 671,6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71,5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3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в том числе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Здравоохранение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20 998,9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23,2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1 427,0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Культура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2 719,3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Образование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35 884,4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39,7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Социальная политика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3 642,0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4,0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8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Расходы на аграрный сектор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800697"/>
              </p:ext>
            </p:extLst>
          </p:nvPr>
        </p:nvGraphicFramePr>
        <p:xfrm>
          <a:off x="467544" y="980728"/>
          <a:ext cx="8424935" cy="5350278"/>
        </p:xfrm>
        <a:graphic>
          <a:graphicData uri="http://schemas.openxmlformats.org/drawingml/2006/table">
            <a:tbl>
              <a:tblPr/>
              <a:tblGrid>
                <a:gridCol w="3888432"/>
                <a:gridCol w="2595242"/>
                <a:gridCol w="1941261"/>
              </a:tblGrid>
              <a:tr h="337721"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2" marR="7582" marT="75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2" marR="7582" marT="75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</a:p>
                  </a:txBody>
                  <a:tcPr marL="7582" marR="7582" marT="75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7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Направление расходов</a:t>
                      </a:r>
                    </a:p>
                  </a:txBody>
                  <a:tcPr marL="7582" marR="7582" marT="7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Проект на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2019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582" marR="7582" marT="7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вес в объеме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расходов</a:t>
                      </a: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2" marR="7582" marT="7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772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Times New Roman Cyr"/>
                        </a:rPr>
                        <a:t>Всего расходов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90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428,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77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в том числе 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91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Сельское хозяйство, рыбохозяйственная деятельность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 1 075,2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1,2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193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- Сельскохозяйственные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организации, финансируемые из бюджета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561,6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1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- Развитие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сельскохозяйственного производства, рыбоводства и переработки сельскохозяйственной продукции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15,0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070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- Сохранение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 расширение сельскохозяйственных угодий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(комплекс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работ по известкованию кислых почв)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498,6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</a:p>
                  </a:txBody>
                  <a:tcPr marL="7582" marR="7582" marT="75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6607</TotalTime>
  <Words>706</Words>
  <Application>Microsoft Office PowerPoint</Application>
  <PresentationFormat>Экран (4:3)</PresentationFormat>
  <Paragraphs>284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БЮДЖЕТ  СЛОНИМСКОГО РАЙОНА НА 2019 ГОД</vt:lpstr>
      <vt:lpstr>Презентация PowerPoint</vt:lpstr>
      <vt:lpstr>Структура доходов бюджета Слонимского района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ИСПОЛНЕНИЯ БЮДЖЕТА СЛОНИМСКОГО РАЙОНА ЗА 2013 ГОД</dc:title>
  <dc:creator>1</dc:creator>
  <cp:lastModifiedBy>Семенюк</cp:lastModifiedBy>
  <cp:revision>664</cp:revision>
  <dcterms:created xsi:type="dcterms:W3CDTF">2014-02-24T08:34:52Z</dcterms:created>
  <dcterms:modified xsi:type="dcterms:W3CDTF">2019-02-05T07:35:50Z</dcterms:modified>
</cp:coreProperties>
</file>