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7"/>
  </p:notesMasterIdLst>
  <p:sldIdLst>
    <p:sldId id="260" r:id="rId2"/>
    <p:sldId id="278" r:id="rId3"/>
    <p:sldId id="268" r:id="rId4"/>
    <p:sldId id="258" r:id="rId5"/>
    <p:sldId id="27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FF"/>
    <a:srgbClr val="FFFFCC"/>
    <a:srgbClr val="99FFCC"/>
    <a:srgbClr val="0000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00" autoAdjust="0"/>
  </p:normalViewPr>
  <p:slideViewPr>
    <p:cSldViewPr>
      <p:cViewPr>
        <p:scale>
          <a:sx n="85" d="100"/>
          <a:sy n="85" d="100"/>
        </p:scale>
        <p:origin x="-152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27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28.05.2018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C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63" y="0"/>
            <a:ext cx="8786874" cy="6858000"/>
          </a:xfr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lt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40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ockwell Nova Extra Bold" pitchFamily="18" charset="0"/>
                <a:cs typeface="Times New Roman Cyr" pitchFamily="18" charset="0"/>
              </a:rPr>
              <a:t>БЮЛЛЕТЕНЬ  ОБ</a:t>
            </a:r>
            <a:br>
              <a:rPr lang="ru-RU" sz="40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ockwell Nova Extra Bold" pitchFamily="18" charset="0"/>
                <a:cs typeface="Times New Roman Cyr" pitchFamily="18" charset="0"/>
              </a:rPr>
            </a:br>
            <a:r>
              <a:rPr lang="ru-RU" sz="40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ockwell Nova Extra Bold" pitchFamily="18" charset="0"/>
                <a:cs typeface="Times New Roman Cyr" pitchFamily="18" charset="0"/>
              </a:rPr>
              <a:t>ИСПОЛНЕНИЯ </a:t>
            </a:r>
            <a:r>
              <a:rPr lang="ru-RU" sz="4000" b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ockwell Nova Extra Bold" pitchFamily="18" charset="0"/>
                <a:cs typeface="Times New Roman Cyr" pitchFamily="18" charset="0"/>
              </a:rPr>
              <a:t>БЮДЖЕТА </a:t>
            </a:r>
            <a:r>
              <a:rPr lang="ru-RU" sz="40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ockwell Nova Extra Bold" pitchFamily="18" charset="0"/>
                <a:cs typeface="Times New Roman Cyr" pitchFamily="18" charset="0"/>
              </a:rPr>
              <a:t>СЛОНИМСКОГО РАЙОНА </a:t>
            </a:r>
            <a:br>
              <a:rPr lang="ru-RU" sz="40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ockwell Nova Extra Bold" pitchFamily="18" charset="0"/>
                <a:cs typeface="Times New Roman Cyr" pitchFamily="18" charset="0"/>
              </a:rPr>
            </a:br>
            <a:r>
              <a:rPr lang="ru-RU" sz="40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ockwell Nova Extra Bold" pitchFamily="18" charset="0"/>
                <a:cs typeface="Times New Roman Cyr" pitchFamily="18" charset="0"/>
              </a:rPr>
              <a:t>ЗА  ЯНВАРЬ – МАРТ  2018 ГОДА</a:t>
            </a:r>
            <a:endParaRPr lang="en-US" altLang="ru-RU" sz="4000" b="1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Rockwell Nova Extra Bold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Объем консолидированного бюджета </a:t>
            </a:r>
            <a:b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Слонимского района </a:t>
            </a:r>
            <a:b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январь – март 2018 года</a:t>
            </a:r>
            <a:b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/>
            </a:r>
            <a:br>
              <a:rPr lang="ru-RU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7680633"/>
              </p:ext>
            </p:extLst>
          </p:nvPr>
        </p:nvGraphicFramePr>
        <p:xfrm>
          <a:off x="467544" y="2204863"/>
          <a:ext cx="8363272" cy="3618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1008112"/>
                <a:gridCol w="1224136"/>
                <a:gridCol w="1008112"/>
                <a:gridCol w="1224136"/>
                <a:gridCol w="1008112"/>
                <a:gridCol w="1152128"/>
              </a:tblGrid>
              <a:tr h="77007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Доходы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Расходы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Профицит (+),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дефицит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39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 план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 план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 план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</a:t>
                      </a:r>
                    </a:p>
                  </a:txBody>
                  <a:tcPr marL="9525" marR="9525" marT="9525" marB="0" anchor="ctr"/>
                </a:tc>
              </a:tr>
              <a:tr h="774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Консолидированный бюджет района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83 614,9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20 566,8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83 614,9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20 946,1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-379,3</a:t>
                      </a:r>
                    </a:p>
                  </a:txBody>
                  <a:tcPr marL="9525" marR="9525" marT="9525" marB="0" anchor="b"/>
                </a:tc>
              </a:tr>
              <a:tr h="59439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82 142,2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19 888,3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82 142,2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20 464,4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-372,6</a:t>
                      </a:r>
                    </a:p>
                  </a:txBody>
                  <a:tcPr marL="9525" marR="9525" marT="9525" marB="0" anchor="b"/>
                </a:tc>
              </a:tr>
              <a:tr h="885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Бюджеты первичного уровня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1 472,7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1 472,7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-6,7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плана по основным доходным  источникам, </a:t>
            </a:r>
            <a:r>
              <a:rPr lang="ru-RU" sz="20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20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Rockwell Nova Extra Bold" pitchFamily="18" charset="0"/>
              </a:rPr>
              <a:t>.</a:t>
            </a:r>
            <a:endParaRPr lang="ru-RU" sz="2000" b="1" spc="50" dirty="0">
              <a:ln w="11430"/>
              <a:solidFill>
                <a:schemeClr val="accent3">
                  <a:lumMod val="50000"/>
                </a:schemeClr>
              </a:solidFill>
              <a:latin typeface="Rockwell Nova Extra Bold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053349"/>
              </p:ext>
            </p:extLst>
          </p:nvPr>
        </p:nvGraphicFramePr>
        <p:xfrm>
          <a:off x="214279" y="1196751"/>
          <a:ext cx="8822217" cy="55709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38087"/>
                <a:gridCol w="1513644"/>
                <a:gridCol w="1419042"/>
                <a:gridCol w="1324439"/>
                <a:gridCol w="1727005"/>
              </a:tblGrid>
              <a:tr h="6480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Годовой план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вес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СОБСТВЕННЫЕ ДОХОДЫ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46 353,6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10 895,9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 - всего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41 828,6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9 920,5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91,0</a:t>
                      </a: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подоходный налог </a:t>
                      </a: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20 014,0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4 826,1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44,3</a:t>
                      </a: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прибыль </a:t>
                      </a: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4 548,7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</a:t>
                      </a: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собственность </a:t>
                      </a: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7 210,0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2 033,7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18,7</a:t>
                      </a: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НДС </a:t>
                      </a: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6 591,3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1 640,8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другие налоги от выручки от реализации товаров</a:t>
                      </a: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2 842,2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757,2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</a:t>
                      </a: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налоговые доходы </a:t>
                      </a: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Неналоговые доходы - всего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4 525,0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37 261,3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9 670,9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 ДОХОДОВ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83 614,9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20 566,8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063943"/>
              </p:ext>
            </p:extLst>
          </p:nvPr>
        </p:nvGraphicFramePr>
        <p:xfrm>
          <a:off x="395536" y="116632"/>
          <a:ext cx="8280920" cy="1136996"/>
        </p:xfrm>
        <a:graphic>
          <a:graphicData uri="http://schemas.openxmlformats.org/drawingml/2006/table">
            <a:tbl>
              <a:tblPr/>
              <a:tblGrid>
                <a:gridCol w="2987895"/>
                <a:gridCol w="1456663"/>
                <a:gridCol w="1266420"/>
                <a:gridCol w="1517106"/>
                <a:gridCol w="1052836"/>
              </a:tblGrid>
              <a:tr h="699314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24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Структура</a:t>
                      </a:r>
                      <a:r>
                        <a:rPr lang="ru-RU" sz="2400" b="1" i="0" u="none" strike="noStrike" cap="none" spc="0" baseline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 р</a:t>
                      </a:r>
                      <a:r>
                        <a:rPr lang="ru-RU" sz="24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асходов бюджета </a:t>
                      </a:r>
                      <a:r>
                        <a:rPr lang="ru-RU" sz="2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/>
                      </a:r>
                      <a:br>
                        <a:rPr lang="ru-RU" sz="2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</a:br>
                      <a:r>
                        <a:rPr lang="ru-RU" sz="2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Слонимского района </a:t>
                      </a:r>
                      <a:r>
                        <a:rPr lang="ru-RU" sz="24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за январь - март 2018 года</a:t>
                      </a:r>
                      <a:endParaRPr lang="ru-RU" sz="2400" b="1" i="0" u="none" strike="noStrike" cap="none" spc="0" dirty="0">
                        <a:ln w="1905"/>
                        <a:solidFill>
                          <a:srgbClr val="C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8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  <a:p>
                      <a:pPr algn="r" fontAlgn="b"/>
                      <a:r>
                        <a:rPr lang="ru-RU" sz="16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(тыс.руб.)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274738"/>
              </p:ext>
            </p:extLst>
          </p:nvPr>
        </p:nvGraphicFramePr>
        <p:xfrm>
          <a:off x="323528" y="1412776"/>
          <a:ext cx="8280921" cy="5241470"/>
        </p:xfrm>
        <a:graphic>
          <a:graphicData uri="http://schemas.openxmlformats.org/drawingml/2006/table">
            <a:tbl>
              <a:tblPr/>
              <a:tblGrid>
                <a:gridCol w="3682614"/>
                <a:gridCol w="1318691"/>
                <a:gridCol w="1363992"/>
                <a:gridCol w="1915624"/>
              </a:tblGrid>
              <a:tr h="499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FFFFFF"/>
                          </a:solidFill>
                          <a:latin typeface="+mn-lt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6091" marR="6091" marT="60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FFFFFF"/>
                          </a:solidFill>
                          <a:latin typeface="+mn-lt"/>
                          <a:cs typeface="Times New Roman" pitchFamily="18" charset="0"/>
                        </a:rPr>
                        <a:t> Уточненный план</a:t>
                      </a:r>
                    </a:p>
                  </a:txBody>
                  <a:tcPr marL="6091" marR="6091" marT="60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FFFFFF"/>
                          </a:solidFill>
                          <a:latin typeface="+mn-lt"/>
                          <a:cs typeface="Times New Roman" pitchFamily="18" charset="0"/>
                        </a:rPr>
                        <a:t> Исполнено </a:t>
                      </a:r>
                    </a:p>
                  </a:txBody>
                  <a:tcPr marL="6091" marR="6091" marT="60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FFFFFF"/>
                          </a:solidFill>
                          <a:latin typeface="+mn-lt"/>
                          <a:cs typeface="Times New Roman" pitchFamily="18" charset="0"/>
                        </a:rPr>
                        <a:t> % исполнения</a:t>
                      </a:r>
                    </a:p>
                  </a:txBody>
                  <a:tcPr marL="6091" marR="6091" marT="60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Социальная сфера:</a:t>
                      </a:r>
                    </a:p>
                  </a:txBody>
                  <a:tcPr marL="6091" marR="6091" marT="60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59698,7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6091" marR="6091" marT="60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32385,2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7866,8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здравоохранение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19380,7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4433,0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3935,4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культура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2631,1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физическая культура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Местное хозяйство: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18201,4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5507,3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9984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17170,4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5274,4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транспорт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топливо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Сельское хозяйство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1033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Государственные органы общего назначений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7839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Обслуживание долга органов местного управления и самоуправления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Прочие расходы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091" marR="6091" marT="609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83614,9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20946,1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57606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Экономическая структура расходов бюджета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883914"/>
              </p:ext>
            </p:extLst>
          </p:nvPr>
        </p:nvGraphicFramePr>
        <p:xfrm>
          <a:off x="467544" y="908720"/>
          <a:ext cx="8373616" cy="5607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9942"/>
                <a:gridCol w="1685167"/>
                <a:gridCol w="1538631"/>
                <a:gridCol w="1339876"/>
              </a:tblGrid>
              <a:tr h="327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 Уточненный план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 Исполнено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 % исполнения</a:t>
                      </a:r>
                    </a:p>
                  </a:txBody>
                  <a:tcPr marL="9525" marR="9525" marT="9525" marB="0" anchor="ctr"/>
                </a:tc>
              </a:tr>
              <a:tr h="2212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расходы: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80254,3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20876,2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26,0</a:t>
                      </a:r>
                    </a:p>
                  </a:txBody>
                  <a:tcPr marL="9525" marR="9525" marT="9525" marB="0" anchor="ctr"/>
                </a:tc>
              </a:tr>
              <a:tr h="19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Заработная плата рабочих и служащих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30503,3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</a:p>
                  </a:txBody>
                  <a:tcPr marL="9525" marR="9525" marT="9525" marB="0" anchor="ctr"/>
                </a:tc>
              </a:tr>
              <a:tr h="22932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Начисления на заработную плату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10462,4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2563,9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24,5</a:t>
                      </a:r>
                    </a:p>
                  </a:txBody>
                  <a:tcPr marL="9525" marR="9525" marT="9525" marB="0" anchor="ctr"/>
                </a:tc>
              </a:tr>
              <a:tr h="38541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Лекарственные средства и изделия медицинского назначения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</a:tr>
              <a:tr h="25076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Мягкий инвентарь и обмундирование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19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Продукты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2864,6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</a:t>
                      </a:r>
                    </a:p>
                  </a:txBody>
                  <a:tcPr marL="9525" marR="9525" marT="9525" marB="0" anchor="ctr"/>
                </a:tc>
              </a:tr>
              <a:tr h="24840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расходные материалы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</a:t>
                      </a:r>
                    </a:p>
                  </a:txBody>
                  <a:tcPr marL="9525" marR="9525" marT="9525" marB="0" anchor="ctr"/>
                </a:tc>
              </a:tr>
              <a:tr h="19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Командировки и служебные разъезды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22,7</a:t>
                      </a:r>
                    </a:p>
                  </a:txBody>
                  <a:tcPr marL="9525" marR="9525" marT="9525" marB="0" anchor="ctr"/>
                </a:tc>
              </a:tr>
              <a:tr h="24840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Оплата транспортных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19,7</a:t>
                      </a:r>
                    </a:p>
                  </a:txBody>
                  <a:tcPr marL="9525" marR="9525" marT="9525" marB="0" anchor="ctr"/>
                </a:tc>
              </a:tr>
              <a:tr h="19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Оплата услуг связи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24,4</a:t>
                      </a:r>
                    </a:p>
                  </a:txBody>
                  <a:tcPr marL="9525" marR="9525" marT="9525" marB="0" anchor="ctr"/>
                </a:tc>
              </a:tr>
              <a:tr h="19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Оплата коммунальных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10007,2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2855,8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28,5</a:t>
                      </a:r>
                    </a:p>
                  </a:txBody>
                  <a:tcPr marL="9525" marR="9525" marT="9525" marB="0" anchor="ctr"/>
                </a:tc>
              </a:tr>
              <a:tr h="24234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Прочие текущие расходы на закупку товаров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3398,3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26,0</a:t>
                      </a:r>
                    </a:p>
                  </a:txBody>
                  <a:tcPr marL="9525" marR="9525" marT="9525" marB="0" anchor="ctr"/>
                </a:tc>
              </a:tr>
              <a:tr h="19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Обслуживание ценных бумаг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24,6</a:t>
                      </a:r>
                    </a:p>
                  </a:txBody>
                  <a:tcPr marL="9525" marR="9525" marT="9525" marB="0" anchor="ctr"/>
                </a:tc>
              </a:tr>
              <a:tr h="19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Субсидии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15671,7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4922,1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31,4</a:t>
                      </a:r>
                    </a:p>
                  </a:txBody>
                  <a:tcPr marL="9525" marR="9525" marT="9525" marB="0" anchor="ctr"/>
                </a:tc>
              </a:tr>
              <a:tr h="24234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Текущие бюджетные трансферты населению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3742,7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25,8</a:t>
                      </a:r>
                    </a:p>
                  </a:txBody>
                  <a:tcPr marL="9525" marR="9525" marT="9525" marB="0" anchor="ctr"/>
                </a:tc>
              </a:tr>
              <a:tr h="1969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Капитальные расходы: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2952,2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</a:tr>
              <a:tr h="24840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приобретение оборудования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19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капитальное строительство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</a:tr>
              <a:tr h="19691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19691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капитальные бюджетные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трансферты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</a:p>
                  </a:txBody>
                  <a:tcPr marL="9525" marR="9525" marT="9525" marB="0" anchor="ctr"/>
                </a:tc>
              </a:tr>
              <a:tr h="23628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Финансовый резерв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0993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83614,9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20946,1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3450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2598</TotalTime>
  <Words>415</Words>
  <Application>Microsoft Office PowerPoint</Application>
  <PresentationFormat>Экран (4:3)</PresentationFormat>
  <Paragraphs>265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БЮЛЛЕТЕНЬ  ОБ ИСПОЛНЕНИЯ БЮДЖЕТА СЛОНИМСКОГО РАЙОНА  ЗА  ЯНВАРЬ – МАРТ  2018 ГОДА</vt:lpstr>
      <vt:lpstr>   Объем консолидированного бюджета  Слонимского района  за январь – март 2018 года                                                                                    тыс.руб.  </vt:lpstr>
      <vt:lpstr>Выполнение плана по основным доходным  источникам, тыс. руб.</vt:lpstr>
      <vt:lpstr>Презентация PowerPoint</vt:lpstr>
      <vt:lpstr>Экономическая структура расходов бюджета (тыс.руб.)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Kozlova</cp:lastModifiedBy>
  <cp:revision>309</cp:revision>
  <dcterms:created xsi:type="dcterms:W3CDTF">2017-02-22T13:55:27Z</dcterms:created>
  <dcterms:modified xsi:type="dcterms:W3CDTF">2018-05-28T12:59:58Z</dcterms:modified>
</cp:coreProperties>
</file>