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8288000" cy="10287000"/>
  <p:notesSz cx="6858000" cy="9144000"/>
  <p:embeddedFontLst>
    <p:embeddedFont>
      <p:font typeface="Akzidenz-Grotesk Heavy" panose="020B0604020202020204" charset="0"/>
      <p:regular r:id="rId14"/>
    </p:embeddedFont>
    <p:embeddedFont>
      <p:font typeface="Akzidenz-Grotesk Bold" panose="020B0604020202020204" charset="0"/>
      <p:regular r:id="rId15"/>
    </p:embeddedFont>
    <p:embeddedFont>
      <p:font typeface="Open Sans Bold" panose="020B0604020202020204" charset="0"/>
      <p:regular r:id="rId16"/>
    </p:embeddedFont>
    <p:embeddedFont>
      <p:font typeface="Aileron" panose="020B0604020202020204" charset="0"/>
      <p:regular r:id="rId17"/>
    </p:embeddedFont>
    <p:embeddedFont>
      <p:font typeface="Aileron Bold" panose="020B0604020202020204" charset="0"/>
      <p:regular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Aileron Ultra-Bold" panose="020B0604020202020204" charset="0"/>
      <p:regular r:id="rId23"/>
    </p:embeddedFont>
    <p:embeddedFont>
      <p:font typeface="Bernoru" panose="020B0604020202020204" charset="0"/>
      <p:regular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4" d="100"/>
          <a:sy n="54" d="100"/>
        </p:scale>
        <p:origin x="147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8.png"/><Relationship Id="rId5" Type="http://schemas.openxmlformats.org/officeDocument/2006/relationships/image" Target="../media/image4.png"/><Relationship Id="rId15" Type="http://schemas.openxmlformats.org/officeDocument/2006/relationships/image" Target="../media/image10.jpeg"/><Relationship Id="rId10" Type="http://schemas.openxmlformats.org/officeDocument/2006/relationships/image" Target="../media/image9.svg"/><Relationship Id="rId4" Type="http://schemas.openxmlformats.org/officeDocument/2006/relationships/image" Target="../media/image3.png"/><Relationship Id="rId9" Type="http://schemas.openxmlformats.org/officeDocument/2006/relationships/image" Target="../media/image7.png"/><Relationship Id="rId14" Type="http://schemas.openxmlformats.org/officeDocument/2006/relationships/image" Target="../media/image13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1.jpeg"/><Relationship Id="rId7" Type="http://schemas.openxmlformats.org/officeDocument/2006/relationships/image" Target="../media/image4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svg"/><Relationship Id="rId5" Type="http://schemas.openxmlformats.org/officeDocument/2006/relationships/image" Target="../media/image7.png"/><Relationship Id="rId10" Type="http://schemas.openxmlformats.org/officeDocument/2006/relationships/image" Target="../media/image32.jpeg"/><Relationship Id="rId4" Type="http://schemas.openxmlformats.org/officeDocument/2006/relationships/image" Target="../media/image3.png"/><Relationship Id="rId9" Type="http://schemas.openxmlformats.org/officeDocument/2006/relationships/image" Target="../media/image13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13.svg"/><Relationship Id="rId7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7" Type="http://schemas.openxmlformats.org/officeDocument/2006/relationships/image" Target="../media/image3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3.sv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5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7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13.svg"/><Relationship Id="rId7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9.jpeg"/><Relationship Id="rId7" Type="http://schemas.openxmlformats.org/officeDocument/2006/relationships/image" Target="../media/image4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svg"/><Relationship Id="rId5" Type="http://schemas.openxmlformats.org/officeDocument/2006/relationships/image" Target="../media/image7.png"/><Relationship Id="rId4" Type="http://schemas.openxmlformats.org/officeDocument/2006/relationships/image" Target="../media/image3.png"/><Relationship Id="rId9" Type="http://schemas.openxmlformats.org/officeDocument/2006/relationships/image" Target="../media/image13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13.svg"/><Relationship Id="rId7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1.png"/><Relationship Id="rId7" Type="http://schemas.openxmlformats.org/officeDocument/2006/relationships/image" Target="../media/image4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svg"/><Relationship Id="rId5" Type="http://schemas.openxmlformats.org/officeDocument/2006/relationships/image" Target="../media/image7.png"/><Relationship Id="rId10" Type="http://schemas.openxmlformats.org/officeDocument/2006/relationships/image" Target="../media/image23.jpeg"/><Relationship Id="rId4" Type="http://schemas.openxmlformats.org/officeDocument/2006/relationships/image" Target="../media/image3.png"/><Relationship Id="rId9" Type="http://schemas.openxmlformats.org/officeDocument/2006/relationships/image" Target="../media/image13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13.svg"/><Relationship Id="rId7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7.jpeg"/><Relationship Id="rId7" Type="http://schemas.openxmlformats.org/officeDocument/2006/relationships/image" Target="../media/image4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svg"/><Relationship Id="rId5" Type="http://schemas.openxmlformats.org/officeDocument/2006/relationships/image" Target="../media/image7.png"/><Relationship Id="rId4" Type="http://schemas.openxmlformats.org/officeDocument/2006/relationships/image" Target="../media/image3.png"/><Relationship Id="rId9" Type="http://schemas.openxmlformats.org/officeDocument/2006/relationships/image" Target="../media/image13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13.svg"/><Relationship Id="rId7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65700" b="-13420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0" y="2030127"/>
            <a:ext cx="18288000" cy="5837667"/>
            <a:chOff x="0" y="0"/>
            <a:chExt cx="4816593" cy="153749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16592" cy="1537492"/>
            </a:xfrm>
            <a:custGeom>
              <a:avLst/>
              <a:gdLst/>
              <a:ahLst/>
              <a:cxnLst/>
              <a:rect l="l" t="t" r="r" b="b"/>
              <a:pathLst>
                <a:path w="4816592" h="1537492">
                  <a:moveTo>
                    <a:pt x="0" y="0"/>
                  </a:moveTo>
                  <a:lnTo>
                    <a:pt x="4816592" y="0"/>
                  </a:lnTo>
                  <a:lnTo>
                    <a:pt x="4816592" y="1537492"/>
                  </a:lnTo>
                  <a:lnTo>
                    <a:pt x="0" y="1537492"/>
                  </a:lnTo>
                  <a:close/>
                </a:path>
              </a:pathLst>
            </a:custGeom>
            <a:solidFill>
              <a:srgbClr val="3A5027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4816593" cy="15851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5326959" y="8354227"/>
            <a:ext cx="2333091" cy="1808146"/>
          </a:xfrm>
          <a:custGeom>
            <a:avLst/>
            <a:gdLst/>
            <a:ahLst/>
            <a:cxnLst/>
            <a:rect l="l" t="t" r="r" b="b"/>
            <a:pathLst>
              <a:path w="2333091" h="1808146">
                <a:moveTo>
                  <a:pt x="0" y="0"/>
                </a:moveTo>
                <a:lnTo>
                  <a:pt x="2333091" y="0"/>
                </a:lnTo>
                <a:lnTo>
                  <a:pt x="2333091" y="1808146"/>
                </a:lnTo>
                <a:lnTo>
                  <a:pt x="0" y="180814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flipH="1">
            <a:off x="6033193" y="4328100"/>
            <a:ext cx="12254807" cy="5958900"/>
          </a:xfrm>
          <a:custGeom>
            <a:avLst/>
            <a:gdLst/>
            <a:ahLst/>
            <a:cxnLst/>
            <a:rect l="l" t="t" r="r" b="b"/>
            <a:pathLst>
              <a:path w="12254807" h="5958900">
                <a:moveTo>
                  <a:pt x="12254807" y="0"/>
                </a:moveTo>
                <a:lnTo>
                  <a:pt x="0" y="0"/>
                </a:lnTo>
                <a:lnTo>
                  <a:pt x="0" y="5958900"/>
                </a:lnTo>
                <a:lnTo>
                  <a:pt x="12254807" y="5958900"/>
                </a:lnTo>
                <a:lnTo>
                  <a:pt x="12254807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641692" y="7867794"/>
            <a:ext cx="5643221" cy="4180686"/>
          </a:xfrm>
          <a:custGeom>
            <a:avLst/>
            <a:gdLst/>
            <a:ahLst/>
            <a:cxnLst/>
            <a:rect l="l" t="t" r="r" b="b"/>
            <a:pathLst>
              <a:path w="5643221" h="4180686">
                <a:moveTo>
                  <a:pt x="0" y="0"/>
                </a:moveTo>
                <a:lnTo>
                  <a:pt x="5643220" y="0"/>
                </a:lnTo>
                <a:lnTo>
                  <a:pt x="5643220" y="4180686"/>
                </a:lnTo>
                <a:lnTo>
                  <a:pt x="0" y="418068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flipH="1">
            <a:off x="3988822" y="9155717"/>
            <a:ext cx="3404662" cy="2591799"/>
          </a:xfrm>
          <a:custGeom>
            <a:avLst/>
            <a:gdLst/>
            <a:ahLst/>
            <a:cxnLst/>
            <a:rect l="l" t="t" r="r" b="b"/>
            <a:pathLst>
              <a:path w="3404662" h="2591799">
                <a:moveTo>
                  <a:pt x="3404663" y="0"/>
                </a:moveTo>
                <a:lnTo>
                  <a:pt x="0" y="0"/>
                </a:lnTo>
                <a:lnTo>
                  <a:pt x="0" y="2591799"/>
                </a:lnTo>
                <a:lnTo>
                  <a:pt x="3404663" y="2591799"/>
                </a:lnTo>
                <a:lnTo>
                  <a:pt x="3404663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grpSp>
        <p:nvGrpSpPr>
          <p:cNvPr id="10" name="Group 10"/>
          <p:cNvGrpSpPr/>
          <p:nvPr/>
        </p:nvGrpSpPr>
        <p:grpSpPr>
          <a:xfrm>
            <a:off x="13791975" y="0"/>
            <a:ext cx="3086100" cy="3341266"/>
            <a:chOff x="0" y="0"/>
            <a:chExt cx="812800" cy="880004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80004"/>
            </a:xfrm>
            <a:custGeom>
              <a:avLst/>
              <a:gdLst/>
              <a:ahLst/>
              <a:cxnLst/>
              <a:rect l="l" t="t" r="r" b="b"/>
              <a:pathLst>
                <a:path w="812800" h="880004">
                  <a:moveTo>
                    <a:pt x="0" y="0"/>
                  </a:moveTo>
                  <a:lnTo>
                    <a:pt x="812800" y="0"/>
                  </a:lnTo>
                  <a:lnTo>
                    <a:pt x="812800" y="880004"/>
                  </a:lnTo>
                  <a:lnTo>
                    <a:pt x="0" y="880004"/>
                  </a:lnTo>
                  <a:close/>
                </a:path>
              </a:pathLst>
            </a:custGeom>
            <a:solidFill>
              <a:srgbClr val="787069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0" y="-47625"/>
              <a:ext cx="812800" cy="92762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sp>
        <p:nvSpPr>
          <p:cNvPr id="13" name="Freeform 13"/>
          <p:cNvSpPr/>
          <p:nvPr/>
        </p:nvSpPr>
        <p:spPr>
          <a:xfrm flipH="1">
            <a:off x="5434618" y="8881606"/>
            <a:ext cx="5158111" cy="3821301"/>
          </a:xfrm>
          <a:custGeom>
            <a:avLst/>
            <a:gdLst/>
            <a:ahLst/>
            <a:cxnLst/>
            <a:rect l="l" t="t" r="r" b="b"/>
            <a:pathLst>
              <a:path w="5158111" h="3821301">
                <a:moveTo>
                  <a:pt x="5158112" y="0"/>
                </a:moveTo>
                <a:lnTo>
                  <a:pt x="0" y="0"/>
                </a:lnTo>
                <a:lnTo>
                  <a:pt x="0" y="3821301"/>
                </a:lnTo>
                <a:lnTo>
                  <a:pt x="5158112" y="3821301"/>
                </a:lnTo>
                <a:lnTo>
                  <a:pt x="5158112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grpSp>
        <p:nvGrpSpPr>
          <p:cNvPr id="14" name="Group 14"/>
          <p:cNvGrpSpPr/>
          <p:nvPr/>
        </p:nvGrpSpPr>
        <p:grpSpPr>
          <a:xfrm>
            <a:off x="13791975" y="8115444"/>
            <a:ext cx="3086100" cy="766162"/>
            <a:chOff x="0" y="0"/>
            <a:chExt cx="812800" cy="201788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201788"/>
            </a:xfrm>
            <a:custGeom>
              <a:avLst/>
              <a:gdLst/>
              <a:ahLst/>
              <a:cxnLst/>
              <a:rect l="l" t="t" r="r" b="b"/>
              <a:pathLst>
                <a:path w="812800" h="201788">
                  <a:moveTo>
                    <a:pt x="0" y="0"/>
                  </a:moveTo>
                  <a:lnTo>
                    <a:pt x="812800" y="0"/>
                  </a:lnTo>
                  <a:lnTo>
                    <a:pt x="812800" y="201788"/>
                  </a:lnTo>
                  <a:lnTo>
                    <a:pt x="0" y="201788"/>
                  </a:lnTo>
                  <a:close/>
                </a:path>
              </a:pathLst>
            </a:custGeom>
            <a:solidFill>
              <a:srgbClr val="4D4E50"/>
            </a:solidFill>
            <a:ln cap="sq">
              <a:noFill/>
              <a:prstDash val="solid"/>
              <a:miter/>
            </a:ln>
          </p:spPr>
        </p:sp>
        <p:sp>
          <p:nvSpPr>
            <p:cNvPr id="16" name="TextBox 16"/>
            <p:cNvSpPr txBox="1"/>
            <p:nvPr/>
          </p:nvSpPr>
          <p:spPr>
            <a:xfrm>
              <a:off x="0" y="-47625"/>
              <a:ext cx="812800" cy="24941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0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7" name="Freeform 17"/>
          <p:cNvSpPr/>
          <p:nvPr/>
        </p:nvSpPr>
        <p:spPr>
          <a:xfrm>
            <a:off x="15321373" y="8331203"/>
            <a:ext cx="1254987" cy="324015"/>
          </a:xfrm>
          <a:custGeom>
            <a:avLst/>
            <a:gdLst/>
            <a:ahLst/>
            <a:cxnLst/>
            <a:rect l="l" t="t" r="r" b="b"/>
            <a:pathLst>
              <a:path w="1254987" h="324015">
                <a:moveTo>
                  <a:pt x="0" y="0"/>
                </a:moveTo>
                <a:lnTo>
                  <a:pt x="1254987" y="0"/>
                </a:lnTo>
                <a:lnTo>
                  <a:pt x="1254987" y="324015"/>
                </a:lnTo>
                <a:lnTo>
                  <a:pt x="0" y="32401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3791975" y="3588916"/>
            <a:ext cx="3086100" cy="985382"/>
          </a:xfrm>
          <a:custGeom>
            <a:avLst/>
            <a:gdLst/>
            <a:ahLst/>
            <a:cxnLst/>
            <a:rect l="l" t="t" r="r" b="b"/>
            <a:pathLst>
              <a:path w="3086100" h="985382">
                <a:moveTo>
                  <a:pt x="0" y="0"/>
                </a:moveTo>
                <a:lnTo>
                  <a:pt x="3086100" y="0"/>
                </a:lnTo>
                <a:lnTo>
                  <a:pt x="3086100" y="985382"/>
                </a:lnTo>
                <a:lnTo>
                  <a:pt x="0" y="98538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 rot="5400000">
            <a:off x="14790749" y="5751597"/>
            <a:ext cx="1088552" cy="3086100"/>
          </a:xfrm>
          <a:custGeom>
            <a:avLst/>
            <a:gdLst/>
            <a:ahLst/>
            <a:cxnLst/>
            <a:rect l="l" t="t" r="r" b="b"/>
            <a:pathLst>
              <a:path w="1088552" h="3086100">
                <a:moveTo>
                  <a:pt x="0" y="0"/>
                </a:moveTo>
                <a:lnTo>
                  <a:pt x="1088552" y="0"/>
                </a:lnTo>
                <a:lnTo>
                  <a:pt x="1088552" y="3086100"/>
                </a:lnTo>
                <a:lnTo>
                  <a:pt x="0" y="308610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8316900" y="1489590"/>
            <a:ext cx="1216134" cy="1216134"/>
          </a:xfrm>
          <a:custGeom>
            <a:avLst/>
            <a:gdLst/>
            <a:ahLst/>
            <a:cxnLst/>
            <a:rect l="l" t="t" r="r" b="b"/>
            <a:pathLst>
              <a:path w="1216134" h="1216134">
                <a:moveTo>
                  <a:pt x="0" y="0"/>
                </a:moveTo>
                <a:lnTo>
                  <a:pt x="1216134" y="0"/>
                </a:lnTo>
                <a:lnTo>
                  <a:pt x="1216134" y="1216134"/>
                </a:lnTo>
                <a:lnTo>
                  <a:pt x="0" y="1216134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xmlns="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14905753" y="1171584"/>
            <a:ext cx="858543" cy="858543"/>
          </a:xfrm>
          <a:custGeom>
            <a:avLst/>
            <a:gdLst/>
            <a:ahLst/>
            <a:cxnLst/>
            <a:rect l="l" t="t" r="r" b="b"/>
            <a:pathLst>
              <a:path w="858543" h="858543">
                <a:moveTo>
                  <a:pt x="0" y="0"/>
                </a:moveTo>
                <a:lnTo>
                  <a:pt x="858543" y="0"/>
                </a:lnTo>
                <a:lnTo>
                  <a:pt x="858543" y="858543"/>
                </a:lnTo>
                <a:lnTo>
                  <a:pt x="0" y="858543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</p:sp>
      <p:sp>
        <p:nvSpPr>
          <p:cNvPr id="22" name="TextBox 22"/>
          <p:cNvSpPr txBox="1"/>
          <p:nvPr/>
        </p:nvSpPr>
        <p:spPr>
          <a:xfrm>
            <a:off x="1499632" y="2346797"/>
            <a:ext cx="6663726" cy="47707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519"/>
              </a:lnSpc>
            </a:pPr>
            <a:r>
              <a:rPr lang="en-US" sz="6799" dirty="0">
                <a:solidFill>
                  <a:srgbClr val="F1E9DE"/>
                </a:solidFill>
                <a:latin typeface="Bernoru"/>
                <a:ea typeface="Bernoru"/>
                <a:cs typeface="Bernoru"/>
                <a:sym typeface="Bernoru"/>
              </a:rPr>
              <a:t>ОБЗОРНАЯ </a:t>
            </a:r>
            <a:r>
              <a:rPr lang="en-US" sz="6799" dirty="0" smtClean="0">
                <a:solidFill>
                  <a:srgbClr val="F1E9DE"/>
                </a:solidFill>
                <a:latin typeface="Bernoru"/>
                <a:ea typeface="Bernoru"/>
                <a:cs typeface="Bernoru"/>
                <a:sym typeface="Bernoru"/>
              </a:rPr>
              <a:t>ЭКСКУРСИЯ</a:t>
            </a:r>
            <a:r>
              <a:rPr lang="ru-RU" sz="6799" dirty="0" smtClean="0">
                <a:solidFill>
                  <a:srgbClr val="F1E9DE"/>
                </a:solidFill>
                <a:latin typeface="Bernoru"/>
                <a:ea typeface="Bernoru"/>
                <a:cs typeface="Bernoru"/>
                <a:sym typeface="Bernoru"/>
              </a:rPr>
              <a:t> </a:t>
            </a:r>
            <a:r>
              <a:rPr lang="en-US" sz="6799" dirty="0" smtClean="0">
                <a:solidFill>
                  <a:srgbClr val="F1E9DE"/>
                </a:solidFill>
                <a:latin typeface="Bernoru"/>
                <a:ea typeface="Bernoru"/>
                <a:cs typeface="Bernoru"/>
                <a:sym typeface="Bernoru"/>
              </a:rPr>
              <a:t>ПО </a:t>
            </a:r>
            <a:r>
              <a:rPr lang="en-US" sz="6799" dirty="0">
                <a:solidFill>
                  <a:srgbClr val="F1E9DE"/>
                </a:solidFill>
                <a:latin typeface="Bernoru"/>
                <a:ea typeface="Bernoru"/>
                <a:cs typeface="Bernoru"/>
                <a:sym typeface="Bernoru"/>
              </a:rPr>
              <a:t>ГОРОДУ СЛОНИМУ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4087650" y="8293103"/>
            <a:ext cx="1115284" cy="3727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080"/>
              </a:lnSpc>
            </a:pPr>
            <a:r>
              <a:rPr lang="en-US" sz="2200" b="1" dirty="0">
                <a:solidFill>
                  <a:srgbClr val="F1E9DE"/>
                </a:solidFill>
                <a:latin typeface="Aileron Ultra-Bold"/>
                <a:ea typeface="Aileron Ultra-Bold"/>
                <a:cs typeface="Aileron Ultra-Bold"/>
                <a:sym typeface="Aileron Ultra-Bold"/>
              </a:rPr>
              <a:t>START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4202561" y="2158263"/>
            <a:ext cx="2264928" cy="9353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b="1">
                <a:solidFill>
                  <a:srgbClr val="F1E9DE"/>
                </a:solidFill>
                <a:latin typeface="Aileron Ultra-Bold"/>
                <a:ea typeface="Aileron Ultra-Bold"/>
                <a:cs typeface="Aileron Ultra-Bold"/>
                <a:sym typeface="Aileron Ultra-Bold"/>
              </a:rPr>
              <a:t>Туристический информационный центр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A50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321552" y="643214"/>
            <a:ext cx="8351643" cy="5014214"/>
            <a:chOff x="0" y="0"/>
            <a:chExt cx="1250841" cy="7509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50841" cy="750988"/>
            </a:xfrm>
            <a:custGeom>
              <a:avLst/>
              <a:gdLst/>
              <a:ahLst/>
              <a:cxnLst/>
              <a:rect l="l" t="t" r="r" b="b"/>
              <a:pathLst>
                <a:path w="1250841" h="750988">
                  <a:moveTo>
                    <a:pt x="46350" y="0"/>
                  </a:moveTo>
                  <a:lnTo>
                    <a:pt x="1204492" y="0"/>
                  </a:lnTo>
                  <a:cubicBezTo>
                    <a:pt x="1230090" y="0"/>
                    <a:pt x="1250841" y="20751"/>
                    <a:pt x="1250841" y="46350"/>
                  </a:cubicBezTo>
                  <a:lnTo>
                    <a:pt x="1250841" y="704639"/>
                  </a:lnTo>
                  <a:cubicBezTo>
                    <a:pt x="1250841" y="730237"/>
                    <a:pt x="1230090" y="750988"/>
                    <a:pt x="1204492" y="750988"/>
                  </a:cubicBezTo>
                  <a:lnTo>
                    <a:pt x="46350" y="750988"/>
                  </a:lnTo>
                  <a:cubicBezTo>
                    <a:pt x="20751" y="750988"/>
                    <a:pt x="0" y="730237"/>
                    <a:pt x="0" y="704639"/>
                  </a:cubicBezTo>
                  <a:lnTo>
                    <a:pt x="0" y="46350"/>
                  </a:lnTo>
                  <a:cubicBezTo>
                    <a:pt x="0" y="20751"/>
                    <a:pt x="20751" y="0"/>
                    <a:pt x="46350" y="0"/>
                  </a:cubicBezTo>
                  <a:close/>
                </a:path>
              </a:pathLst>
            </a:custGeom>
            <a:blipFill>
              <a:blip r:embed="rId2"/>
              <a:stretch>
                <a:fillRect t="-5116" b="-5116"/>
              </a:stretch>
            </a:blipFill>
          </p:spPr>
        </p:sp>
      </p:grpSp>
      <p:grpSp>
        <p:nvGrpSpPr>
          <p:cNvPr id="4" name="Group 4"/>
          <p:cNvGrpSpPr/>
          <p:nvPr/>
        </p:nvGrpSpPr>
        <p:grpSpPr>
          <a:xfrm>
            <a:off x="-380046" y="4968391"/>
            <a:ext cx="11563672" cy="11563672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2592F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028700" y="4265980"/>
            <a:ext cx="7374412" cy="5232513"/>
            <a:chOff x="0" y="0"/>
            <a:chExt cx="1245624" cy="883832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245624" cy="883832"/>
            </a:xfrm>
            <a:custGeom>
              <a:avLst/>
              <a:gdLst/>
              <a:ahLst/>
              <a:cxnLst/>
              <a:rect l="l" t="t" r="r" b="b"/>
              <a:pathLst>
                <a:path w="1245624" h="883832">
                  <a:moveTo>
                    <a:pt x="52492" y="0"/>
                  </a:moveTo>
                  <a:lnTo>
                    <a:pt x="1193132" y="0"/>
                  </a:lnTo>
                  <a:cubicBezTo>
                    <a:pt x="1222122" y="0"/>
                    <a:pt x="1245624" y="23501"/>
                    <a:pt x="1245624" y="52492"/>
                  </a:cubicBezTo>
                  <a:lnTo>
                    <a:pt x="1245624" y="831340"/>
                  </a:lnTo>
                  <a:cubicBezTo>
                    <a:pt x="1245624" y="860331"/>
                    <a:pt x="1222122" y="883832"/>
                    <a:pt x="1193132" y="883832"/>
                  </a:cubicBezTo>
                  <a:lnTo>
                    <a:pt x="52492" y="883832"/>
                  </a:lnTo>
                  <a:cubicBezTo>
                    <a:pt x="38570" y="883832"/>
                    <a:pt x="25219" y="878302"/>
                    <a:pt x="15374" y="868458"/>
                  </a:cubicBezTo>
                  <a:cubicBezTo>
                    <a:pt x="5530" y="858613"/>
                    <a:pt x="0" y="845262"/>
                    <a:pt x="0" y="831340"/>
                  </a:cubicBezTo>
                  <a:lnTo>
                    <a:pt x="0" y="52492"/>
                  </a:lnTo>
                  <a:cubicBezTo>
                    <a:pt x="0" y="23501"/>
                    <a:pt x="23501" y="0"/>
                    <a:pt x="52492" y="0"/>
                  </a:cubicBezTo>
                  <a:close/>
                </a:path>
              </a:pathLst>
            </a:custGeom>
            <a:blipFill>
              <a:blip r:embed="rId3"/>
              <a:stretch>
                <a:fillRect l="-3216" r="-3216"/>
              </a:stretch>
            </a:blipFill>
          </p:spPr>
        </p:sp>
      </p:grpSp>
      <p:sp>
        <p:nvSpPr>
          <p:cNvPr id="9" name="Freeform 9"/>
          <p:cNvSpPr/>
          <p:nvPr/>
        </p:nvSpPr>
        <p:spPr>
          <a:xfrm>
            <a:off x="-1071180" y="8060832"/>
            <a:ext cx="12254807" cy="5958900"/>
          </a:xfrm>
          <a:custGeom>
            <a:avLst/>
            <a:gdLst/>
            <a:ahLst/>
            <a:cxnLst/>
            <a:rect l="l" t="t" r="r" b="b"/>
            <a:pathLst>
              <a:path w="12254807" h="5958900">
                <a:moveTo>
                  <a:pt x="0" y="0"/>
                </a:moveTo>
                <a:lnTo>
                  <a:pt x="12254807" y="0"/>
                </a:lnTo>
                <a:lnTo>
                  <a:pt x="12254807" y="5958899"/>
                </a:lnTo>
                <a:lnTo>
                  <a:pt x="0" y="595889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rot="1041007">
            <a:off x="12847742" y="9712919"/>
            <a:ext cx="3595908" cy="1148163"/>
          </a:xfrm>
          <a:custGeom>
            <a:avLst/>
            <a:gdLst/>
            <a:ahLst/>
            <a:cxnLst/>
            <a:rect l="l" t="t" r="r" b="b"/>
            <a:pathLst>
              <a:path w="3595908" h="1148163">
                <a:moveTo>
                  <a:pt x="0" y="0"/>
                </a:moveTo>
                <a:lnTo>
                  <a:pt x="3595908" y="0"/>
                </a:lnTo>
                <a:lnTo>
                  <a:pt x="3595908" y="1148162"/>
                </a:lnTo>
                <a:lnTo>
                  <a:pt x="0" y="114816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-3573753" y="7809738"/>
            <a:ext cx="7147506" cy="5295111"/>
          </a:xfrm>
          <a:custGeom>
            <a:avLst/>
            <a:gdLst/>
            <a:ahLst/>
            <a:cxnLst/>
            <a:rect l="l" t="t" r="r" b="b"/>
            <a:pathLst>
              <a:path w="7147506" h="5295111">
                <a:moveTo>
                  <a:pt x="0" y="0"/>
                </a:moveTo>
                <a:lnTo>
                  <a:pt x="7147506" y="0"/>
                </a:lnTo>
                <a:lnTo>
                  <a:pt x="7147506" y="5295111"/>
                </a:lnTo>
                <a:lnTo>
                  <a:pt x="0" y="529511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0203101" y="8517571"/>
            <a:ext cx="1370602" cy="1370602"/>
          </a:xfrm>
          <a:custGeom>
            <a:avLst/>
            <a:gdLst/>
            <a:ahLst/>
            <a:cxnLst/>
            <a:rect l="l" t="t" r="r" b="b"/>
            <a:pathLst>
              <a:path w="1370602" h="1370602">
                <a:moveTo>
                  <a:pt x="0" y="0"/>
                </a:moveTo>
                <a:lnTo>
                  <a:pt x="1370602" y="0"/>
                </a:lnTo>
                <a:lnTo>
                  <a:pt x="1370602" y="1370602"/>
                </a:lnTo>
                <a:lnTo>
                  <a:pt x="0" y="137060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grpSp>
        <p:nvGrpSpPr>
          <p:cNvPr id="13" name="Group 13"/>
          <p:cNvGrpSpPr/>
          <p:nvPr/>
        </p:nvGrpSpPr>
        <p:grpSpPr>
          <a:xfrm>
            <a:off x="1028700" y="1028700"/>
            <a:ext cx="1665350" cy="2925616"/>
            <a:chOff x="0" y="0"/>
            <a:chExt cx="1973580" cy="34671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974850" cy="3465830"/>
            </a:xfrm>
            <a:custGeom>
              <a:avLst/>
              <a:gdLst/>
              <a:ahLst/>
              <a:cxnLst/>
              <a:rect l="l" t="t" r="r" b="b"/>
              <a:pathLst>
                <a:path w="1974850" h="3465830">
                  <a:moveTo>
                    <a:pt x="1654810" y="1680210"/>
                  </a:moveTo>
                  <a:cubicBezTo>
                    <a:pt x="1724660" y="1610360"/>
                    <a:pt x="1780540" y="1529080"/>
                    <a:pt x="1821180" y="1436370"/>
                  </a:cubicBezTo>
                  <a:cubicBezTo>
                    <a:pt x="1882140" y="1299210"/>
                    <a:pt x="1912620" y="1146810"/>
                    <a:pt x="1912620" y="982980"/>
                  </a:cubicBezTo>
                  <a:cubicBezTo>
                    <a:pt x="1912620" y="852170"/>
                    <a:pt x="1893570" y="726440"/>
                    <a:pt x="1855470" y="609600"/>
                  </a:cubicBezTo>
                  <a:cubicBezTo>
                    <a:pt x="1816100" y="491490"/>
                    <a:pt x="1757680" y="384810"/>
                    <a:pt x="1681480" y="294640"/>
                  </a:cubicBezTo>
                  <a:cubicBezTo>
                    <a:pt x="1604010" y="203200"/>
                    <a:pt x="1504950" y="129540"/>
                    <a:pt x="1389380" y="77470"/>
                  </a:cubicBezTo>
                  <a:cubicBezTo>
                    <a:pt x="1273810" y="26670"/>
                    <a:pt x="1139190" y="0"/>
                    <a:pt x="988060" y="0"/>
                  </a:cubicBezTo>
                  <a:cubicBezTo>
                    <a:pt x="836930" y="0"/>
                    <a:pt x="702310" y="26670"/>
                    <a:pt x="586740" y="78740"/>
                  </a:cubicBezTo>
                  <a:cubicBezTo>
                    <a:pt x="471170" y="130810"/>
                    <a:pt x="372110" y="204470"/>
                    <a:pt x="293370" y="295910"/>
                  </a:cubicBezTo>
                  <a:cubicBezTo>
                    <a:pt x="215900" y="386080"/>
                    <a:pt x="157480" y="492760"/>
                    <a:pt x="119380" y="610870"/>
                  </a:cubicBezTo>
                  <a:cubicBezTo>
                    <a:pt x="81280" y="727710"/>
                    <a:pt x="63500" y="852170"/>
                    <a:pt x="63500" y="984250"/>
                  </a:cubicBezTo>
                  <a:cubicBezTo>
                    <a:pt x="63500" y="1146810"/>
                    <a:pt x="93980" y="1299210"/>
                    <a:pt x="152400" y="1436370"/>
                  </a:cubicBezTo>
                  <a:cubicBezTo>
                    <a:pt x="193040" y="1529080"/>
                    <a:pt x="248920" y="1611630"/>
                    <a:pt x="318770" y="1681480"/>
                  </a:cubicBezTo>
                  <a:cubicBezTo>
                    <a:pt x="226060" y="1753870"/>
                    <a:pt x="154940" y="1842770"/>
                    <a:pt x="104140" y="1946910"/>
                  </a:cubicBezTo>
                  <a:cubicBezTo>
                    <a:pt x="35560" y="2090420"/>
                    <a:pt x="0" y="2258060"/>
                    <a:pt x="0" y="2442210"/>
                  </a:cubicBezTo>
                  <a:cubicBezTo>
                    <a:pt x="0" y="2576830"/>
                    <a:pt x="17780" y="2707640"/>
                    <a:pt x="54610" y="2828290"/>
                  </a:cubicBezTo>
                  <a:cubicBezTo>
                    <a:pt x="91440" y="2954020"/>
                    <a:pt x="152400" y="3065780"/>
                    <a:pt x="233680" y="3159760"/>
                  </a:cubicBezTo>
                  <a:cubicBezTo>
                    <a:pt x="314960" y="3253740"/>
                    <a:pt x="420370" y="3329940"/>
                    <a:pt x="544830" y="3384550"/>
                  </a:cubicBezTo>
                  <a:cubicBezTo>
                    <a:pt x="669290" y="3439160"/>
                    <a:pt x="817880" y="3465830"/>
                    <a:pt x="988060" y="3465830"/>
                  </a:cubicBezTo>
                  <a:cubicBezTo>
                    <a:pt x="1158240" y="3465830"/>
                    <a:pt x="1308100" y="3437890"/>
                    <a:pt x="1431290" y="3384550"/>
                  </a:cubicBezTo>
                  <a:cubicBezTo>
                    <a:pt x="1555750" y="3329940"/>
                    <a:pt x="1661160" y="3253740"/>
                    <a:pt x="1742440" y="3159760"/>
                  </a:cubicBezTo>
                  <a:cubicBezTo>
                    <a:pt x="1822450" y="3065780"/>
                    <a:pt x="1882140" y="2954020"/>
                    <a:pt x="1920240" y="2828290"/>
                  </a:cubicBezTo>
                  <a:cubicBezTo>
                    <a:pt x="1955800" y="2707640"/>
                    <a:pt x="1974850" y="2576830"/>
                    <a:pt x="1974850" y="2442210"/>
                  </a:cubicBezTo>
                  <a:cubicBezTo>
                    <a:pt x="1974850" y="2255520"/>
                    <a:pt x="1940560" y="2087880"/>
                    <a:pt x="1871980" y="1945640"/>
                  </a:cubicBezTo>
                  <a:cubicBezTo>
                    <a:pt x="1821180" y="1841500"/>
                    <a:pt x="1748790" y="1752600"/>
                    <a:pt x="1654810" y="1680210"/>
                  </a:cubicBezTo>
                  <a:close/>
                  <a:moveTo>
                    <a:pt x="833120" y="2112010"/>
                  </a:moveTo>
                  <a:cubicBezTo>
                    <a:pt x="869950" y="2058670"/>
                    <a:pt x="916940" y="2034540"/>
                    <a:pt x="988060" y="2034540"/>
                  </a:cubicBezTo>
                  <a:cubicBezTo>
                    <a:pt x="1059180" y="2034540"/>
                    <a:pt x="1106170" y="2058670"/>
                    <a:pt x="1141730" y="2112010"/>
                  </a:cubicBezTo>
                  <a:cubicBezTo>
                    <a:pt x="1184910" y="2176780"/>
                    <a:pt x="1206500" y="2279650"/>
                    <a:pt x="1206500" y="2416810"/>
                  </a:cubicBezTo>
                  <a:cubicBezTo>
                    <a:pt x="1206500" y="2552700"/>
                    <a:pt x="1184910" y="2653030"/>
                    <a:pt x="1141730" y="2717800"/>
                  </a:cubicBezTo>
                  <a:cubicBezTo>
                    <a:pt x="1106170" y="2771140"/>
                    <a:pt x="1059180" y="2794000"/>
                    <a:pt x="988060" y="2794000"/>
                  </a:cubicBezTo>
                  <a:cubicBezTo>
                    <a:pt x="916940" y="2794000"/>
                    <a:pt x="868680" y="2769870"/>
                    <a:pt x="831850" y="2716530"/>
                  </a:cubicBezTo>
                  <a:cubicBezTo>
                    <a:pt x="788670" y="2651760"/>
                    <a:pt x="765810" y="2551430"/>
                    <a:pt x="765810" y="2416810"/>
                  </a:cubicBezTo>
                  <a:cubicBezTo>
                    <a:pt x="767080" y="2279650"/>
                    <a:pt x="788670" y="2176780"/>
                    <a:pt x="833120" y="2112010"/>
                  </a:cubicBezTo>
                  <a:close/>
                  <a:moveTo>
                    <a:pt x="1103630" y="1300480"/>
                  </a:moveTo>
                  <a:cubicBezTo>
                    <a:pt x="1074420" y="1346200"/>
                    <a:pt x="1040130" y="1365250"/>
                    <a:pt x="988060" y="1365250"/>
                  </a:cubicBezTo>
                  <a:cubicBezTo>
                    <a:pt x="935990" y="1365250"/>
                    <a:pt x="902970" y="1346200"/>
                    <a:pt x="875030" y="1301750"/>
                  </a:cubicBezTo>
                  <a:cubicBezTo>
                    <a:pt x="839470" y="1243330"/>
                    <a:pt x="820420" y="1145540"/>
                    <a:pt x="820420" y="1019810"/>
                  </a:cubicBezTo>
                  <a:cubicBezTo>
                    <a:pt x="820420" y="894080"/>
                    <a:pt x="839470" y="796290"/>
                    <a:pt x="875030" y="737870"/>
                  </a:cubicBezTo>
                  <a:cubicBezTo>
                    <a:pt x="901700" y="693420"/>
                    <a:pt x="935990" y="674370"/>
                    <a:pt x="988060" y="674370"/>
                  </a:cubicBezTo>
                  <a:cubicBezTo>
                    <a:pt x="1040130" y="674370"/>
                    <a:pt x="1075690" y="693420"/>
                    <a:pt x="1103630" y="739140"/>
                  </a:cubicBezTo>
                  <a:cubicBezTo>
                    <a:pt x="1140460" y="797560"/>
                    <a:pt x="1159510" y="894080"/>
                    <a:pt x="1159510" y="1019810"/>
                  </a:cubicBezTo>
                  <a:cubicBezTo>
                    <a:pt x="1159510" y="1145540"/>
                    <a:pt x="1140460" y="1242060"/>
                    <a:pt x="1103630" y="1300480"/>
                  </a:cubicBezTo>
                  <a:close/>
                </a:path>
              </a:pathLst>
            </a:custGeom>
            <a:blipFill>
              <a:blip r:embed="rId10"/>
              <a:stretch>
                <a:fillRect l="-387448" r="-92997" b="-230741"/>
              </a:stretch>
            </a:blipFill>
          </p:spPr>
        </p:sp>
      </p:grpSp>
      <p:sp>
        <p:nvSpPr>
          <p:cNvPr id="15" name="TextBox 15"/>
          <p:cNvSpPr txBox="1"/>
          <p:nvPr/>
        </p:nvSpPr>
        <p:spPr>
          <a:xfrm>
            <a:off x="11852644" y="3754291"/>
            <a:ext cx="5586104" cy="1895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7139"/>
              </a:lnSpc>
            </a:pPr>
            <a:r>
              <a:rPr lang="en-US" sz="5100" b="1" dirty="0" err="1">
                <a:solidFill>
                  <a:srgbClr val="FFFFFF"/>
                </a:solidFill>
                <a:latin typeface="Akzidenz-Grotesk Bold"/>
                <a:ea typeface="Akzidenz-Grotesk Bold"/>
                <a:cs typeface="Akzidenz-Grotesk Bold"/>
                <a:sym typeface="Akzidenz-Grotesk Bold"/>
              </a:rPr>
              <a:t>Слонимская</a:t>
            </a:r>
            <a:r>
              <a:rPr lang="en-US" sz="5100" b="1" dirty="0">
                <a:solidFill>
                  <a:srgbClr val="FFFFFF"/>
                </a:solidFill>
                <a:latin typeface="Akzidenz-Grotesk Bold"/>
                <a:ea typeface="Akzidenz-Grotesk Bold"/>
                <a:cs typeface="Akzidenz-Grotesk Bold"/>
                <a:sym typeface="Akzidenz-Grotesk Bold"/>
              </a:rPr>
              <a:t> </a:t>
            </a:r>
            <a:r>
              <a:rPr lang="en-US" sz="5100" b="1" dirty="0" err="1">
                <a:solidFill>
                  <a:srgbClr val="FFFFFF"/>
                </a:solidFill>
                <a:latin typeface="Akzidenz-Grotesk Bold"/>
                <a:ea typeface="Akzidenz-Grotesk Bold"/>
                <a:cs typeface="Akzidenz-Grotesk Bold"/>
                <a:sym typeface="Akzidenz-Grotesk Bold"/>
              </a:rPr>
              <a:t>Ратуша</a:t>
            </a:r>
            <a:endParaRPr lang="en-US" sz="5100" b="1" dirty="0">
              <a:solidFill>
                <a:srgbClr val="FFFFFF"/>
              </a:solidFill>
              <a:latin typeface="Akzidenz-Grotesk Bold"/>
              <a:ea typeface="Akzidenz-Grotesk Bold"/>
              <a:cs typeface="Akzidenz-Grotesk Bold"/>
              <a:sym typeface="Akzidenz-Grotesk Bold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9449508" y="5931409"/>
            <a:ext cx="7989240" cy="25946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940"/>
              </a:lnSpc>
            </a:pP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Слонимская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ратуша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—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это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не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просто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здание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, а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живая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история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,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впитавшая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в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себя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дух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времени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и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богатое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наследие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.</a:t>
            </a:r>
          </a:p>
          <a:p>
            <a:pPr algn="just">
              <a:lnSpc>
                <a:spcPts val="2940"/>
              </a:lnSpc>
            </a:pP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Уникальная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архитектура</a:t>
            </a:r>
            <a:endParaRPr lang="en-US" sz="2100" dirty="0">
              <a:solidFill>
                <a:srgbClr val="FFFFFF"/>
              </a:solidFill>
              <a:latin typeface="Aileron"/>
              <a:ea typeface="Aileron"/>
              <a:cs typeface="Aileron"/>
              <a:sym typeface="Aileron"/>
            </a:endParaRPr>
          </a:p>
          <a:p>
            <a:pPr algn="just">
              <a:lnSpc>
                <a:spcPts val="2940"/>
              </a:lnSpc>
            </a:pP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У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этого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здания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нет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традиционной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башни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, и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сейчас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его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помещения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занимает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библиотека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.</a:t>
            </a:r>
          </a:p>
          <a:p>
            <a:pPr algn="just">
              <a:lnSpc>
                <a:spcPts val="2940"/>
              </a:lnSpc>
            </a:pP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На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первый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взгляд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и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не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скажешь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,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что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у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каменного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прямоугольного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здания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такое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богатое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прошлое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A50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672989" y="4328939"/>
            <a:ext cx="11563672" cy="11563672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2592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4568497" y="75681"/>
            <a:ext cx="10135638" cy="10135638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2592F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609352" y="683168"/>
            <a:ext cx="1216134" cy="1216134"/>
          </a:xfrm>
          <a:custGeom>
            <a:avLst/>
            <a:gdLst/>
            <a:ahLst/>
            <a:cxnLst/>
            <a:rect l="l" t="t" r="r" b="b"/>
            <a:pathLst>
              <a:path w="1216134" h="1216134">
                <a:moveTo>
                  <a:pt x="0" y="0"/>
                </a:moveTo>
                <a:lnTo>
                  <a:pt x="1216134" y="0"/>
                </a:lnTo>
                <a:lnTo>
                  <a:pt x="1216134" y="1216134"/>
                </a:lnTo>
                <a:lnTo>
                  <a:pt x="0" y="121613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2244834" y="403899"/>
            <a:ext cx="7481614" cy="5277488"/>
            <a:chOff x="0" y="0"/>
            <a:chExt cx="1159098" cy="817621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159098" cy="817621"/>
            </a:xfrm>
            <a:custGeom>
              <a:avLst/>
              <a:gdLst/>
              <a:ahLst/>
              <a:cxnLst/>
              <a:rect l="l" t="t" r="r" b="b"/>
              <a:pathLst>
                <a:path w="1159098" h="817621">
                  <a:moveTo>
                    <a:pt x="51740" y="0"/>
                  </a:moveTo>
                  <a:lnTo>
                    <a:pt x="1107358" y="0"/>
                  </a:lnTo>
                  <a:cubicBezTo>
                    <a:pt x="1121080" y="0"/>
                    <a:pt x="1134241" y="5451"/>
                    <a:pt x="1143944" y="15154"/>
                  </a:cubicBezTo>
                  <a:cubicBezTo>
                    <a:pt x="1153647" y="24857"/>
                    <a:pt x="1159098" y="38017"/>
                    <a:pt x="1159098" y="51740"/>
                  </a:cubicBezTo>
                  <a:lnTo>
                    <a:pt x="1159098" y="765881"/>
                  </a:lnTo>
                  <a:cubicBezTo>
                    <a:pt x="1159098" y="794456"/>
                    <a:pt x="1135933" y="817621"/>
                    <a:pt x="1107358" y="817621"/>
                  </a:cubicBezTo>
                  <a:lnTo>
                    <a:pt x="51740" y="817621"/>
                  </a:lnTo>
                  <a:cubicBezTo>
                    <a:pt x="38017" y="817621"/>
                    <a:pt x="24857" y="812170"/>
                    <a:pt x="15154" y="802467"/>
                  </a:cubicBezTo>
                  <a:cubicBezTo>
                    <a:pt x="5451" y="792764"/>
                    <a:pt x="0" y="779603"/>
                    <a:pt x="0" y="765881"/>
                  </a:cubicBezTo>
                  <a:lnTo>
                    <a:pt x="0" y="51740"/>
                  </a:lnTo>
                  <a:cubicBezTo>
                    <a:pt x="0" y="38017"/>
                    <a:pt x="5451" y="24857"/>
                    <a:pt x="15154" y="15154"/>
                  </a:cubicBezTo>
                  <a:cubicBezTo>
                    <a:pt x="24857" y="5451"/>
                    <a:pt x="38017" y="0"/>
                    <a:pt x="51740" y="0"/>
                  </a:cubicBezTo>
                  <a:close/>
                </a:path>
              </a:pathLst>
            </a:custGeom>
            <a:blipFill>
              <a:blip r:embed="rId4"/>
              <a:stretch>
                <a:fillRect l="-12777" r="-12777"/>
              </a:stretch>
            </a:blipFill>
          </p:spPr>
        </p:sp>
      </p:grpSp>
      <p:grpSp>
        <p:nvGrpSpPr>
          <p:cNvPr id="11" name="Group 11"/>
          <p:cNvGrpSpPr/>
          <p:nvPr/>
        </p:nvGrpSpPr>
        <p:grpSpPr>
          <a:xfrm>
            <a:off x="499322" y="4277678"/>
            <a:ext cx="7481614" cy="5277488"/>
            <a:chOff x="0" y="0"/>
            <a:chExt cx="1159098" cy="817621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159098" cy="817621"/>
            </a:xfrm>
            <a:custGeom>
              <a:avLst/>
              <a:gdLst/>
              <a:ahLst/>
              <a:cxnLst/>
              <a:rect l="l" t="t" r="r" b="b"/>
              <a:pathLst>
                <a:path w="1159098" h="817621">
                  <a:moveTo>
                    <a:pt x="51740" y="0"/>
                  </a:moveTo>
                  <a:lnTo>
                    <a:pt x="1107358" y="0"/>
                  </a:lnTo>
                  <a:cubicBezTo>
                    <a:pt x="1121080" y="0"/>
                    <a:pt x="1134241" y="5451"/>
                    <a:pt x="1143944" y="15154"/>
                  </a:cubicBezTo>
                  <a:cubicBezTo>
                    <a:pt x="1153647" y="24857"/>
                    <a:pt x="1159098" y="38017"/>
                    <a:pt x="1159098" y="51740"/>
                  </a:cubicBezTo>
                  <a:lnTo>
                    <a:pt x="1159098" y="765881"/>
                  </a:lnTo>
                  <a:cubicBezTo>
                    <a:pt x="1159098" y="794456"/>
                    <a:pt x="1135933" y="817621"/>
                    <a:pt x="1107358" y="817621"/>
                  </a:cubicBezTo>
                  <a:lnTo>
                    <a:pt x="51740" y="817621"/>
                  </a:lnTo>
                  <a:cubicBezTo>
                    <a:pt x="38017" y="817621"/>
                    <a:pt x="24857" y="812170"/>
                    <a:pt x="15154" y="802467"/>
                  </a:cubicBezTo>
                  <a:cubicBezTo>
                    <a:pt x="5451" y="792764"/>
                    <a:pt x="0" y="779603"/>
                    <a:pt x="0" y="765881"/>
                  </a:cubicBezTo>
                  <a:lnTo>
                    <a:pt x="0" y="51740"/>
                  </a:lnTo>
                  <a:cubicBezTo>
                    <a:pt x="0" y="38017"/>
                    <a:pt x="5451" y="24857"/>
                    <a:pt x="15154" y="15154"/>
                  </a:cubicBezTo>
                  <a:cubicBezTo>
                    <a:pt x="24857" y="5451"/>
                    <a:pt x="38017" y="0"/>
                    <a:pt x="51740" y="0"/>
                  </a:cubicBezTo>
                  <a:close/>
                </a:path>
              </a:pathLst>
            </a:custGeom>
            <a:blipFill>
              <a:blip r:embed="rId5"/>
              <a:stretch>
                <a:fillRect l="-6554" r="-6554"/>
              </a:stretch>
            </a:blipFill>
          </p:spPr>
        </p:sp>
      </p:grpSp>
      <p:sp>
        <p:nvSpPr>
          <p:cNvPr id="13" name="Freeform 13"/>
          <p:cNvSpPr/>
          <p:nvPr/>
        </p:nvSpPr>
        <p:spPr>
          <a:xfrm>
            <a:off x="-4409570" y="2317792"/>
            <a:ext cx="5626989" cy="8229600"/>
          </a:xfrm>
          <a:custGeom>
            <a:avLst/>
            <a:gdLst/>
            <a:ahLst/>
            <a:cxnLst/>
            <a:rect l="l" t="t" r="r" b="b"/>
            <a:pathLst>
              <a:path w="5626989" h="8229600">
                <a:moveTo>
                  <a:pt x="0" y="0"/>
                </a:moveTo>
                <a:lnTo>
                  <a:pt x="5626989" y="0"/>
                </a:lnTo>
                <a:lnTo>
                  <a:pt x="5626989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 rot="-9073429">
            <a:off x="14505807" y="-157751"/>
            <a:ext cx="5267319" cy="1681839"/>
          </a:xfrm>
          <a:custGeom>
            <a:avLst/>
            <a:gdLst/>
            <a:ahLst/>
            <a:cxnLst/>
            <a:rect l="l" t="t" r="r" b="b"/>
            <a:pathLst>
              <a:path w="5267319" h="1681839">
                <a:moveTo>
                  <a:pt x="0" y="0"/>
                </a:moveTo>
                <a:lnTo>
                  <a:pt x="5267319" y="0"/>
                </a:lnTo>
                <a:lnTo>
                  <a:pt x="5267319" y="1681839"/>
                </a:lnTo>
                <a:lnTo>
                  <a:pt x="0" y="168183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3492874" y="3810997"/>
            <a:ext cx="933362" cy="933362"/>
          </a:xfrm>
          <a:custGeom>
            <a:avLst/>
            <a:gdLst/>
            <a:ahLst/>
            <a:cxnLst/>
            <a:rect l="l" t="t" r="r" b="b"/>
            <a:pathLst>
              <a:path w="933362" h="933362">
                <a:moveTo>
                  <a:pt x="0" y="0"/>
                </a:moveTo>
                <a:lnTo>
                  <a:pt x="933362" y="0"/>
                </a:lnTo>
                <a:lnTo>
                  <a:pt x="933362" y="933362"/>
                </a:lnTo>
                <a:lnTo>
                  <a:pt x="0" y="93336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8798746" y="8999556"/>
            <a:ext cx="1111220" cy="1111220"/>
          </a:xfrm>
          <a:custGeom>
            <a:avLst/>
            <a:gdLst/>
            <a:ahLst/>
            <a:cxnLst/>
            <a:rect l="l" t="t" r="r" b="b"/>
            <a:pathLst>
              <a:path w="1111220" h="1111220">
                <a:moveTo>
                  <a:pt x="0" y="0"/>
                </a:moveTo>
                <a:lnTo>
                  <a:pt x="1111220" y="0"/>
                </a:lnTo>
                <a:lnTo>
                  <a:pt x="1111220" y="1111220"/>
                </a:lnTo>
                <a:lnTo>
                  <a:pt x="0" y="11112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17" name="Group 17"/>
          <p:cNvGrpSpPr/>
          <p:nvPr/>
        </p:nvGrpSpPr>
        <p:grpSpPr>
          <a:xfrm>
            <a:off x="15642196" y="1028700"/>
            <a:ext cx="1617104" cy="2840859"/>
            <a:chOff x="0" y="0"/>
            <a:chExt cx="1973580" cy="34671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972310" cy="3468370"/>
            </a:xfrm>
            <a:custGeom>
              <a:avLst/>
              <a:gdLst/>
              <a:ahLst/>
              <a:cxnLst/>
              <a:rect l="l" t="t" r="r" b="b"/>
              <a:pathLst>
                <a:path w="1972310" h="3468370">
                  <a:moveTo>
                    <a:pt x="1711960" y="379730"/>
                  </a:moveTo>
                  <a:cubicBezTo>
                    <a:pt x="1621790" y="243840"/>
                    <a:pt x="1510030" y="144780"/>
                    <a:pt x="1377950" y="86360"/>
                  </a:cubicBezTo>
                  <a:cubicBezTo>
                    <a:pt x="1250950" y="29210"/>
                    <a:pt x="1106170" y="0"/>
                    <a:pt x="948690" y="0"/>
                  </a:cubicBezTo>
                  <a:cubicBezTo>
                    <a:pt x="812800" y="0"/>
                    <a:pt x="684530" y="26670"/>
                    <a:pt x="567690" y="80010"/>
                  </a:cubicBezTo>
                  <a:cubicBezTo>
                    <a:pt x="450850" y="133350"/>
                    <a:pt x="349250" y="210820"/>
                    <a:pt x="264160" y="312420"/>
                  </a:cubicBezTo>
                  <a:cubicBezTo>
                    <a:pt x="180340" y="410210"/>
                    <a:pt x="114300" y="530860"/>
                    <a:pt x="68580" y="668020"/>
                  </a:cubicBezTo>
                  <a:cubicBezTo>
                    <a:pt x="22860" y="803910"/>
                    <a:pt x="0" y="957580"/>
                    <a:pt x="0" y="1125220"/>
                  </a:cubicBezTo>
                  <a:cubicBezTo>
                    <a:pt x="0" y="1278890"/>
                    <a:pt x="16510" y="1423670"/>
                    <a:pt x="48260" y="1554480"/>
                  </a:cubicBezTo>
                  <a:cubicBezTo>
                    <a:pt x="81280" y="1689100"/>
                    <a:pt x="133350" y="1808480"/>
                    <a:pt x="201930" y="1910080"/>
                  </a:cubicBezTo>
                  <a:cubicBezTo>
                    <a:pt x="273050" y="2015490"/>
                    <a:pt x="363220" y="2098040"/>
                    <a:pt x="469900" y="2156460"/>
                  </a:cubicBezTo>
                  <a:cubicBezTo>
                    <a:pt x="533400" y="2192020"/>
                    <a:pt x="604520" y="2216150"/>
                    <a:pt x="680720" y="2231390"/>
                  </a:cubicBezTo>
                  <a:lnTo>
                    <a:pt x="80010" y="2231390"/>
                  </a:lnTo>
                  <a:lnTo>
                    <a:pt x="80010" y="2339340"/>
                  </a:lnTo>
                  <a:cubicBezTo>
                    <a:pt x="80010" y="2493010"/>
                    <a:pt x="96520" y="2637790"/>
                    <a:pt x="128270" y="2769870"/>
                  </a:cubicBezTo>
                  <a:cubicBezTo>
                    <a:pt x="161290" y="2907030"/>
                    <a:pt x="215900" y="3027680"/>
                    <a:pt x="288290" y="3130550"/>
                  </a:cubicBezTo>
                  <a:cubicBezTo>
                    <a:pt x="363220" y="3234690"/>
                    <a:pt x="459740" y="3318510"/>
                    <a:pt x="574040" y="3378200"/>
                  </a:cubicBezTo>
                  <a:cubicBezTo>
                    <a:pt x="689610" y="3437890"/>
                    <a:pt x="828040" y="3468370"/>
                    <a:pt x="986790" y="3468370"/>
                  </a:cubicBezTo>
                  <a:cubicBezTo>
                    <a:pt x="1140460" y="3468370"/>
                    <a:pt x="1281430" y="3436620"/>
                    <a:pt x="1405890" y="3373120"/>
                  </a:cubicBezTo>
                  <a:cubicBezTo>
                    <a:pt x="1534160" y="3308350"/>
                    <a:pt x="1642110" y="3197860"/>
                    <a:pt x="1727200" y="3046730"/>
                  </a:cubicBezTo>
                  <a:cubicBezTo>
                    <a:pt x="1808480" y="2903220"/>
                    <a:pt x="1869440" y="2713990"/>
                    <a:pt x="1911350" y="2482850"/>
                  </a:cubicBezTo>
                  <a:cubicBezTo>
                    <a:pt x="1951990" y="2258060"/>
                    <a:pt x="1972310" y="1976120"/>
                    <a:pt x="1972310" y="1644650"/>
                  </a:cubicBezTo>
                  <a:cubicBezTo>
                    <a:pt x="1972310" y="1347470"/>
                    <a:pt x="1950720" y="1094740"/>
                    <a:pt x="1907540" y="891540"/>
                  </a:cubicBezTo>
                  <a:cubicBezTo>
                    <a:pt x="1864360" y="680720"/>
                    <a:pt x="1798320" y="509270"/>
                    <a:pt x="1711960" y="379730"/>
                  </a:cubicBezTo>
                  <a:close/>
                  <a:moveTo>
                    <a:pt x="1159510" y="1333500"/>
                  </a:moveTo>
                  <a:cubicBezTo>
                    <a:pt x="1148080" y="1391920"/>
                    <a:pt x="1132840" y="1441450"/>
                    <a:pt x="1111250" y="1480820"/>
                  </a:cubicBezTo>
                  <a:cubicBezTo>
                    <a:pt x="1093470" y="1515110"/>
                    <a:pt x="1071880" y="1540510"/>
                    <a:pt x="1046480" y="1558290"/>
                  </a:cubicBezTo>
                  <a:cubicBezTo>
                    <a:pt x="1026160" y="1572260"/>
                    <a:pt x="1000760" y="1579880"/>
                    <a:pt x="970280" y="1579880"/>
                  </a:cubicBezTo>
                  <a:cubicBezTo>
                    <a:pt x="939800" y="1579880"/>
                    <a:pt x="914400" y="1572260"/>
                    <a:pt x="894080" y="1558290"/>
                  </a:cubicBezTo>
                  <a:cubicBezTo>
                    <a:pt x="868680" y="1540510"/>
                    <a:pt x="847090" y="1515110"/>
                    <a:pt x="829310" y="1480820"/>
                  </a:cubicBezTo>
                  <a:cubicBezTo>
                    <a:pt x="808990" y="1441450"/>
                    <a:pt x="792480" y="1393190"/>
                    <a:pt x="782320" y="1334770"/>
                  </a:cubicBezTo>
                  <a:cubicBezTo>
                    <a:pt x="770890" y="1272540"/>
                    <a:pt x="765810" y="1201420"/>
                    <a:pt x="765810" y="1123950"/>
                  </a:cubicBezTo>
                  <a:cubicBezTo>
                    <a:pt x="765810" y="1051560"/>
                    <a:pt x="770890" y="984250"/>
                    <a:pt x="782320" y="923290"/>
                  </a:cubicBezTo>
                  <a:cubicBezTo>
                    <a:pt x="792480" y="867410"/>
                    <a:pt x="807720" y="817880"/>
                    <a:pt x="829310" y="779780"/>
                  </a:cubicBezTo>
                  <a:cubicBezTo>
                    <a:pt x="847090" y="745490"/>
                    <a:pt x="868680" y="718820"/>
                    <a:pt x="895350" y="701040"/>
                  </a:cubicBezTo>
                  <a:cubicBezTo>
                    <a:pt x="915670" y="685800"/>
                    <a:pt x="939800" y="679450"/>
                    <a:pt x="970280" y="679450"/>
                  </a:cubicBezTo>
                  <a:cubicBezTo>
                    <a:pt x="1000760" y="679450"/>
                    <a:pt x="1024890" y="687070"/>
                    <a:pt x="1045210" y="701040"/>
                  </a:cubicBezTo>
                  <a:cubicBezTo>
                    <a:pt x="1070610" y="720090"/>
                    <a:pt x="1092200" y="745490"/>
                    <a:pt x="1111250" y="779780"/>
                  </a:cubicBezTo>
                  <a:cubicBezTo>
                    <a:pt x="1131570" y="819150"/>
                    <a:pt x="1148080" y="867410"/>
                    <a:pt x="1159510" y="924560"/>
                  </a:cubicBezTo>
                  <a:cubicBezTo>
                    <a:pt x="1170940" y="985520"/>
                    <a:pt x="1177290" y="1052830"/>
                    <a:pt x="1177290" y="1123950"/>
                  </a:cubicBezTo>
                  <a:cubicBezTo>
                    <a:pt x="1177290" y="1201420"/>
                    <a:pt x="1170940" y="1271270"/>
                    <a:pt x="1159510" y="1333500"/>
                  </a:cubicBezTo>
                  <a:close/>
                  <a:moveTo>
                    <a:pt x="1167130" y="2167890"/>
                  </a:moveTo>
                  <a:cubicBezTo>
                    <a:pt x="1178560" y="2161540"/>
                    <a:pt x="1188720" y="2156460"/>
                    <a:pt x="1200150" y="2148840"/>
                  </a:cubicBezTo>
                  <a:cubicBezTo>
                    <a:pt x="1197610" y="2202180"/>
                    <a:pt x="1196340" y="2251710"/>
                    <a:pt x="1193800" y="2299970"/>
                  </a:cubicBezTo>
                  <a:cubicBezTo>
                    <a:pt x="1187450" y="2416810"/>
                    <a:pt x="1174750" y="2517140"/>
                    <a:pt x="1155700" y="2597150"/>
                  </a:cubicBezTo>
                  <a:cubicBezTo>
                    <a:pt x="1139190" y="2668270"/>
                    <a:pt x="1115060" y="2721610"/>
                    <a:pt x="1087120" y="2755900"/>
                  </a:cubicBezTo>
                  <a:cubicBezTo>
                    <a:pt x="1073150" y="2772410"/>
                    <a:pt x="1054100" y="2788920"/>
                    <a:pt x="1005840" y="2788920"/>
                  </a:cubicBezTo>
                  <a:cubicBezTo>
                    <a:pt x="977900" y="2788920"/>
                    <a:pt x="957580" y="2783840"/>
                    <a:pt x="941070" y="2772410"/>
                  </a:cubicBezTo>
                  <a:cubicBezTo>
                    <a:pt x="922020" y="2758440"/>
                    <a:pt x="905510" y="2736850"/>
                    <a:pt x="892810" y="2706370"/>
                  </a:cubicBezTo>
                  <a:cubicBezTo>
                    <a:pt x="876300" y="2668270"/>
                    <a:pt x="863600" y="2618740"/>
                    <a:pt x="855980" y="2560320"/>
                  </a:cubicBezTo>
                  <a:cubicBezTo>
                    <a:pt x="847090" y="2496820"/>
                    <a:pt x="843280" y="2421890"/>
                    <a:pt x="843280" y="2339340"/>
                  </a:cubicBezTo>
                  <a:lnTo>
                    <a:pt x="843280" y="2246630"/>
                  </a:lnTo>
                  <a:lnTo>
                    <a:pt x="845820" y="2246630"/>
                  </a:lnTo>
                  <a:cubicBezTo>
                    <a:pt x="961390" y="2245360"/>
                    <a:pt x="1070610" y="2218690"/>
                    <a:pt x="1167130" y="2167890"/>
                  </a:cubicBezTo>
                  <a:close/>
                </a:path>
              </a:pathLst>
            </a:custGeom>
            <a:blipFill>
              <a:blip r:embed="rId5"/>
              <a:stretch>
                <a:fillRect l="-1483616" t="-695968" r="-676149" b="-5890"/>
              </a:stretch>
            </a:blipFill>
          </p:spPr>
        </p:sp>
      </p:grpSp>
      <p:sp>
        <p:nvSpPr>
          <p:cNvPr id="19" name="TextBox 19"/>
          <p:cNvSpPr txBox="1"/>
          <p:nvPr/>
        </p:nvSpPr>
        <p:spPr>
          <a:xfrm>
            <a:off x="9442656" y="6030267"/>
            <a:ext cx="7696810" cy="25946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940"/>
              </a:lnSpc>
            </a:pPr>
            <a:r>
              <a:rPr lang="en-US" sz="2100" b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Городской парк готов к променаду гостей и жителей города.</a:t>
            </a:r>
          </a:p>
          <a:p>
            <a:pPr algn="just">
              <a:lnSpc>
                <a:spcPts val="2940"/>
              </a:lnSpc>
            </a:pPr>
            <a:r>
              <a:rPr lang="en-US" sz="2100" b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Прогулка в парке – это изумительные впечатления, которые сменяют друг-друга. Парковые аллеи,малые архитектурные формы, благоустроенная набережная вдоль канала Огинского-</a:t>
            </a:r>
          </a:p>
          <a:p>
            <a:pPr algn="just">
              <a:lnSpc>
                <a:spcPts val="2940"/>
              </a:lnSpc>
            </a:pPr>
            <a:r>
              <a:rPr lang="en-US" sz="2100" b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новый мир эмоций, который начинается весной.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9726448" y="4749207"/>
            <a:ext cx="7532852" cy="850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6160"/>
              </a:lnSpc>
            </a:pPr>
            <a:r>
              <a:rPr lang="en-US" sz="4400" b="1">
                <a:solidFill>
                  <a:srgbClr val="FFFFFF"/>
                </a:solidFill>
                <a:latin typeface="Akzidenz-Grotesk Heavy"/>
                <a:ea typeface="Akzidenz-Grotesk Heavy"/>
                <a:cs typeface="Akzidenz-Grotesk Heavy"/>
                <a:sym typeface="Akzidenz-Grotesk Heavy"/>
              </a:rPr>
              <a:t>Городской парк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A50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984579" y="0"/>
            <a:ext cx="10318841" cy="8431131"/>
            <a:chOff x="0" y="0"/>
            <a:chExt cx="2717720" cy="222054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17720" cy="2220545"/>
            </a:xfrm>
            <a:custGeom>
              <a:avLst/>
              <a:gdLst/>
              <a:ahLst/>
              <a:cxnLst/>
              <a:rect l="l" t="t" r="r" b="b"/>
              <a:pathLst>
                <a:path w="2717720" h="2220545">
                  <a:moveTo>
                    <a:pt x="0" y="0"/>
                  </a:moveTo>
                  <a:lnTo>
                    <a:pt x="2717720" y="0"/>
                  </a:lnTo>
                  <a:lnTo>
                    <a:pt x="2717720" y="2220545"/>
                  </a:lnTo>
                  <a:lnTo>
                    <a:pt x="0" y="2220545"/>
                  </a:lnTo>
                  <a:close/>
                </a:path>
              </a:pathLst>
            </a:custGeom>
            <a:solidFill>
              <a:srgbClr val="42592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2717720" cy="226817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028700" y="4741253"/>
            <a:ext cx="2526781" cy="806793"/>
          </a:xfrm>
          <a:custGeom>
            <a:avLst/>
            <a:gdLst/>
            <a:ahLst/>
            <a:cxnLst/>
            <a:rect l="l" t="t" r="r" b="b"/>
            <a:pathLst>
              <a:path w="2526781" h="806793">
                <a:moveTo>
                  <a:pt x="0" y="0"/>
                </a:moveTo>
                <a:lnTo>
                  <a:pt x="2526781" y="0"/>
                </a:lnTo>
                <a:lnTo>
                  <a:pt x="2526781" y="806793"/>
                </a:lnTo>
                <a:lnTo>
                  <a:pt x="0" y="80679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292090" y="3020662"/>
            <a:ext cx="1263390" cy="1263390"/>
          </a:xfrm>
          <a:custGeom>
            <a:avLst/>
            <a:gdLst/>
            <a:ahLst/>
            <a:cxnLst/>
            <a:rect l="l" t="t" r="r" b="b"/>
            <a:pathLst>
              <a:path w="1263390" h="1263390">
                <a:moveTo>
                  <a:pt x="0" y="0"/>
                </a:moveTo>
                <a:lnTo>
                  <a:pt x="1263391" y="0"/>
                </a:lnTo>
                <a:lnTo>
                  <a:pt x="1263391" y="1263391"/>
                </a:lnTo>
                <a:lnTo>
                  <a:pt x="0" y="126339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4732519" y="4741253"/>
            <a:ext cx="2526781" cy="806793"/>
          </a:xfrm>
          <a:custGeom>
            <a:avLst/>
            <a:gdLst/>
            <a:ahLst/>
            <a:cxnLst/>
            <a:rect l="l" t="t" r="r" b="b"/>
            <a:pathLst>
              <a:path w="2526781" h="806793">
                <a:moveTo>
                  <a:pt x="0" y="0"/>
                </a:moveTo>
                <a:lnTo>
                  <a:pt x="2526781" y="0"/>
                </a:lnTo>
                <a:lnTo>
                  <a:pt x="2526781" y="806793"/>
                </a:lnTo>
                <a:lnTo>
                  <a:pt x="0" y="80679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4732519" y="3043944"/>
            <a:ext cx="1263390" cy="1263390"/>
          </a:xfrm>
          <a:custGeom>
            <a:avLst/>
            <a:gdLst/>
            <a:ahLst/>
            <a:cxnLst/>
            <a:rect l="l" t="t" r="r" b="b"/>
            <a:pathLst>
              <a:path w="1263390" h="1263390">
                <a:moveTo>
                  <a:pt x="0" y="0"/>
                </a:moveTo>
                <a:lnTo>
                  <a:pt x="1263391" y="0"/>
                </a:lnTo>
                <a:lnTo>
                  <a:pt x="1263391" y="1263391"/>
                </a:lnTo>
                <a:lnTo>
                  <a:pt x="0" y="126339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-4373860" y="6588439"/>
            <a:ext cx="12254807" cy="5958900"/>
          </a:xfrm>
          <a:custGeom>
            <a:avLst/>
            <a:gdLst/>
            <a:ahLst/>
            <a:cxnLst/>
            <a:rect l="l" t="t" r="r" b="b"/>
            <a:pathLst>
              <a:path w="12254807" h="5958900">
                <a:moveTo>
                  <a:pt x="0" y="0"/>
                </a:moveTo>
                <a:lnTo>
                  <a:pt x="12254807" y="0"/>
                </a:lnTo>
                <a:lnTo>
                  <a:pt x="12254807" y="5958900"/>
                </a:lnTo>
                <a:lnTo>
                  <a:pt x="0" y="59589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3984579" y="2319807"/>
            <a:ext cx="10318841" cy="6307615"/>
          </a:xfrm>
          <a:custGeom>
            <a:avLst/>
            <a:gdLst/>
            <a:ahLst/>
            <a:cxnLst/>
            <a:rect l="l" t="t" r="r" b="b"/>
            <a:pathLst>
              <a:path w="10318841" h="6307615">
                <a:moveTo>
                  <a:pt x="0" y="0"/>
                </a:moveTo>
                <a:lnTo>
                  <a:pt x="10318842" y="0"/>
                </a:lnTo>
                <a:lnTo>
                  <a:pt x="10318842" y="6307615"/>
                </a:lnTo>
                <a:lnTo>
                  <a:pt x="0" y="630761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20297" b="-1158"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4831716" y="634731"/>
            <a:ext cx="8624567" cy="11869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652"/>
              </a:lnSpc>
            </a:pPr>
            <a:r>
              <a:rPr lang="en-US" sz="6894" dirty="0">
                <a:solidFill>
                  <a:srgbClr val="EBE2D6"/>
                </a:solidFill>
                <a:latin typeface="Bernoru"/>
                <a:ea typeface="Bernoru"/>
                <a:cs typeface="Bernoru"/>
                <a:sym typeface="Bernoru"/>
              </a:rPr>
              <a:t>СХЕМА МАРШРУТА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9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19343" y="7605463"/>
            <a:ext cx="5892822" cy="5892822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BE2D6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3055147" y="734745"/>
            <a:ext cx="4204153" cy="8797046"/>
            <a:chOff x="0" y="0"/>
            <a:chExt cx="572018" cy="119692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572018" cy="1196927"/>
            </a:xfrm>
            <a:custGeom>
              <a:avLst/>
              <a:gdLst/>
              <a:ahLst/>
              <a:cxnLst/>
              <a:rect l="l" t="t" r="r" b="b"/>
              <a:pathLst>
                <a:path w="572018" h="1196927">
                  <a:moveTo>
                    <a:pt x="0" y="0"/>
                  </a:moveTo>
                  <a:lnTo>
                    <a:pt x="572018" y="0"/>
                  </a:lnTo>
                  <a:lnTo>
                    <a:pt x="572018" y="1196927"/>
                  </a:lnTo>
                  <a:lnTo>
                    <a:pt x="0" y="1196927"/>
                  </a:lnTo>
                  <a:close/>
                </a:path>
              </a:pathLst>
            </a:custGeom>
            <a:blipFill>
              <a:blip r:embed="rId2"/>
              <a:stretch>
                <a:fillRect l="-55583" r="-55583"/>
              </a:stretch>
            </a:blipFill>
          </p:spPr>
        </p:sp>
      </p:grpSp>
      <p:sp>
        <p:nvSpPr>
          <p:cNvPr id="7" name="Freeform 7"/>
          <p:cNvSpPr/>
          <p:nvPr/>
        </p:nvSpPr>
        <p:spPr>
          <a:xfrm>
            <a:off x="10605494" y="1744595"/>
            <a:ext cx="999875" cy="999875"/>
          </a:xfrm>
          <a:custGeom>
            <a:avLst/>
            <a:gdLst/>
            <a:ahLst/>
            <a:cxnLst/>
            <a:rect l="l" t="t" r="r" b="b"/>
            <a:pathLst>
              <a:path w="999875" h="999875">
                <a:moveTo>
                  <a:pt x="0" y="0"/>
                </a:moveTo>
                <a:lnTo>
                  <a:pt x="999875" y="0"/>
                </a:lnTo>
                <a:lnTo>
                  <a:pt x="999875" y="999875"/>
                </a:lnTo>
                <a:lnTo>
                  <a:pt x="0" y="99987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8" name="Freeform 8"/>
          <p:cNvSpPr/>
          <p:nvPr/>
        </p:nvSpPr>
        <p:spPr>
          <a:xfrm rot="-5400000">
            <a:off x="6882767" y="6548002"/>
            <a:ext cx="8152813" cy="11923675"/>
          </a:xfrm>
          <a:custGeom>
            <a:avLst/>
            <a:gdLst/>
            <a:ahLst/>
            <a:cxnLst/>
            <a:rect l="l" t="t" r="r" b="b"/>
            <a:pathLst>
              <a:path w="8152813" h="11923675">
                <a:moveTo>
                  <a:pt x="0" y="0"/>
                </a:moveTo>
                <a:lnTo>
                  <a:pt x="8152814" y="0"/>
                </a:lnTo>
                <a:lnTo>
                  <a:pt x="8152814" y="11923675"/>
                </a:lnTo>
                <a:lnTo>
                  <a:pt x="0" y="1192367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3719401" y="9382125"/>
            <a:ext cx="1825734" cy="1825734"/>
          </a:xfrm>
          <a:custGeom>
            <a:avLst/>
            <a:gdLst/>
            <a:ahLst/>
            <a:cxnLst/>
            <a:rect l="l" t="t" r="r" b="b"/>
            <a:pathLst>
              <a:path w="1825734" h="1825734">
                <a:moveTo>
                  <a:pt x="0" y="0"/>
                </a:moveTo>
                <a:lnTo>
                  <a:pt x="1825734" y="0"/>
                </a:lnTo>
                <a:lnTo>
                  <a:pt x="1825734" y="1825734"/>
                </a:lnTo>
                <a:lnTo>
                  <a:pt x="0" y="182573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10" name="Freeform 10"/>
          <p:cNvSpPr/>
          <p:nvPr/>
        </p:nvSpPr>
        <p:spPr>
          <a:xfrm flipH="1">
            <a:off x="14149116" y="6814183"/>
            <a:ext cx="6829537" cy="4240004"/>
          </a:xfrm>
          <a:custGeom>
            <a:avLst/>
            <a:gdLst/>
            <a:ahLst/>
            <a:cxnLst/>
            <a:rect l="l" t="t" r="r" b="b"/>
            <a:pathLst>
              <a:path w="6829537" h="4240004">
                <a:moveTo>
                  <a:pt x="6829536" y="0"/>
                </a:moveTo>
                <a:lnTo>
                  <a:pt x="0" y="0"/>
                </a:lnTo>
                <a:lnTo>
                  <a:pt x="0" y="4240004"/>
                </a:lnTo>
                <a:lnTo>
                  <a:pt x="6829536" y="4240004"/>
                </a:lnTo>
                <a:lnTo>
                  <a:pt x="6829536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7549015" y="4463654"/>
            <a:ext cx="5069282" cy="4470531"/>
          </a:xfrm>
          <a:custGeom>
            <a:avLst/>
            <a:gdLst/>
            <a:ahLst/>
            <a:cxnLst/>
            <a:rect l="l" t="t" r="r" b="b"/>
            <a:pathLst>
              <a:path w="5069282" h="4470531">
                <a:moveTo>
                  <a:pt x="0" y="0"/>
                </a:moveTo>
                <a:lnTo>
                  <a:pt x="5069282" y="0"/>
                </a:lnTo>
                <a:lnTo>
                  <a:pt x="5069282" y="4470531"/>
                </a:lnTo>
                <a:lnTo>
                  <a:pt x="0" y="447053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b="-25887"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1028700" y="819150"/>
            <a:ext cx="8267700" cy="1925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279"/>
              </a:lnSpc>
            </a:pPr>
            <a:r>
              <a:rPr lang="en-US" sz="5199" b="1" dirty="0" err="1">
                <a:solidFill>
                  <a:srgbClr val="3A5027"/>
                </a:solidFill>
                <a:latin typeface="Akzidenz-Grotesk Heavy"/>
                <a:ea typeface="Akzidenz-Grotesk Heavy"/>
                <a:cs typeface="Akzidenz-Grotesk Heavy"/>
                <a:sym typeface="Akzidenz-Grotesk Heavy"/>
              </a:rPr>
              <a:t>Обзорная</a:t>
            </a:r>
            <a:r>
              <a:rPr lang="en-US" sz="5199" b="1" dirty="0">
                <a:solidFill>
                  <a:srgbClr val="3A5027"/>
                </a:solidFill>
                <a:latin typeface="Akzidenz-Grotesk Heavy"/>
                <a:ea typeface="Akzidenz-Grotesk Heavy"/>
                <a:cs typeface="Akzidenz-Grotesk Heavy"/>
                <a:sym typeface="Akzidenz-Grotesk Heavy"/>
              </a:rPr>
              <a:t> </a:t>
            </a:r>
            <a:r>
              <a:rPr lang="en-US" sz="5199" b="1" dirty="0" err="1">
                <a:solidFill>
                  <a:srgbClr val="3A5027"/>
                </a:solidFill>
                <a:latin typeface="Akzidenz-Grotesk Heavy"/>
                <a:ea typeface="Akzidenz-Grotesk Heavy"/>
                <a:cs typeface="Akzidenz-Grotesk Heavy"/>
                <a:sym typeface="Akzidenz-Grotesk Heavy"/>
              </a:rPr>
              <a:t>экскурсия</a:t>
            </a:r>
            <a:r>
              <a:rPr lang="en-US" sz="5199" b="1" dirty="0">
                <a:solidFill>
                  <a:srgbClr val="3A5027"/>
                </a:solidFill>
                <a:latin typeface="Akzidenz-Grotesk Heavy"/>
                <a:ea typeface="Akzidenz-Grotesk Heavy"/>
                <a:cs typeface="Akzidenz-Grotesk Heavy"/>
                <a:sym typeface="Akzidenz-Grotesk Heavy"/>
              </a:rPr>
              <a:t> </a:t>
            </a:r>
            <a:r>
              <a:rPr lang="en-US" sz="5199" b="1" dirty="0" err="1">
                <a:solidFill>
                  <a:srgbClr val="3A5027"/>
                </a:solidFill>
                <a:latin typeface="Akzidenz-Grotesk Heavy"/>
                <a:ea typeface="Akzidenz-Grotesk Heavy"/>
                <a:cs typeface="Akzidenz-Grotesk Heavy"/>
                <a:sym typeface="Akzidenz-Grotesk Heavy"/>
              </a:rPr>
              <a:t>по</a:t>
            </a:r>
            <a:r>
              <a:rPr lang="en-US" sz="5199" b="1" dirty="0">
                <a:solidFill>
                  <a:srgbClr val="3A5027"/>
                </a:solidFill>
                <a:latin typeface="Akzidenz-Grotesk Heavy"/>
                <a:ea typeface="Akzidenz-Grotesk Heavy"/>
                <a:cs typeface="Akzidenz-Grotesk Heavy"/>
                <a:sym typeface="Akzidenz-Grotesk Heavy"/>
              </a:rPr>
              <a:t> </a:t>
            </a:r>
            <a:r>
              <a:rPr lang="en-US" sz="5199" b="1" dirty="0" err="1">
                <a:solidFill>
                  <a:srgbClr val="3A5027"/>
                </a:solidFill>
                <a:latin typeface="Akzidenz-Grotesk Heavy"/>
                <a:ea typeface="Akzidenz-Grotesk Heavy"/>
                <a:cs typeface="Akzidenz-Grotesk Heavy"/>
                <a:sym typeface="Akzidenz-Grotesk Heavy"/>
              </a:rPr>
              <a:t>городу</a:t>
            </a:r>
            <a:r>
              <a:rPr lang="en-US" sz="5199" b="1" dirty="0">
                <a:solidFill>
                  <a:srgbClr val="3A5027"/>
                </a:solidFill>
                <a:latin typeface="Akzidenz-Grotesk Heavy"/>
                <a:ea typeface="Akzidenz-Grotesk Heavy"/>
                <a:cs typeface="Akzidenz-Grotesk Heavy"/>
                <a:sym typeface="Akzidenz-Grotesk Heavy"/>
              </a:rPr>
              <a:t> </a:t>
            </a:r>
            <a:r>
              <a:rPr lang="en-US" sz="5199" b="1" dirty="0" err="1">
                <a:solidFill>
                  <a:srgbClr val="3A5027"/>
                </a:solidFill>
                <a:latin typeface="Akzidenz-Grotesk Heavy"/>
                <a:ea typeface="Akzidenz-Grotesk Heavy"/>
                <a:cs typeface="Akzidenz-Grotesk Heavy"/>
                <a:sym typeface="Akzidenz-Grotesk Heavy"/>
              </a:rPr>
              <a:t>Слониму</a:t>
            </a:r>
            <a:endParaRPr lang="en-US" sz="5199" b="1" dirty="0">
              <a:solidFill>
                <a:srgbClr val="3A5027"/>
              </a:solidFill>
              <a:latin typeface="Akzidenz-Grotesk Heavy"/>
              <a:ea typeface="Akzidenz-Grotesk Heavy"/>
              <a:cs typeface="Akzidenz-Grotesk Heavy"/>
              <a:sym typeface="Akzidenz-Grotesk Heavy"/>
            </a:endParaRPr>
          </a:p>
        </p:txBody>
      </p:sp>
      <p:grpSp>
        <p:nvGrpSpPr>
          <p:cNvPr id="13" name="Group 13"/>
          <p:cNvGrpSpPr/>
          <p:nvPr/>
        </p:nvGrpSpPr>
        <p:grpSpPr>
          <a:xfrm>
            <a:off x="1203953" y="3783808"/>
            <a:ext cx="3899230" cy="1359692"/>
            <a:chOff x="0" y="0"/>
            <a:chExt cx="5198973" cy="1812923"/>
          </a:xfrm>
        </p:grpSpPr>
        <p:grpSp>
          <p:nvGrpSpPr>
            <p:cNvPr id="14" name="Group 14"/>
            <p:cNvGrpSpPr/>
            <p:nvPr/>
          </p:nvGrpSpPr>
          <p:grpSpPr>
            <a:xfrm>
              <a:off x="0" y="0"/>
              <a:ext cx="5198973" cy="1812923"/>
              <a:chOff x="0" y="0"/>
              <a:chExt cx="1026958" cy="358108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1026958" cy="358108"/>
              </a:xfrm>
              <a:custGeom>
                <a:avLst/>
                <a:gdLst/>
                <a:ahLst/>
                <a:cxnLst/>
                <a:rect l="l" t="t" r="r" b="b"/>
                <a:pathLst>
                  <a:path w="1026958" h="358108">
                    <a:moveTo>
                      <a:pt x="0" y="0"/>
                    </a:moveTo>
                    <a:lnTo>
                      <a:pt x="1026958" y="0"/>
                    </a:lnTo>
                    <a:lnTo>
                      <a:pt x="1026958" y="358108"/>
                    </a:lnTo>
                    <a:lnTo>
                      <a:pt x="0" y="358108"/>
                    </a:lnTo>
                    <a:close/>
                  </a:path>
                </a:pathLst>
              </a:custGeom>
              <a:solidFill>
                <a:srgbClr val="3A5027"/>
              </a:solidFill>
            </p:spPr>
          </p:sp>
          <p:sp>
            <p:nvSpPr>
              <p:cNvPr id="16" name="TextBox 16"/>
              <p:cNvSpPr txBox="1"/>
              <p:nvPr/>
            </p:nvSpPr>
            <p:spPr>
              <a:xfrm>
                <a:off x="0" y="-47625"/>
                <a:ext cx="1026958" cy="405733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800"/>
                  </a:lnSpc>
                </a:pPr>
                <a:endParaRPr/>
              </a:p>
            </p:txBody>
          </p:sp>
        </p:grpSp>
        <p:sp>
          <p:nvSpPr>
            <p:cNvPr id="17" name="TextBox 17"/>
            <p:cNvSpPr txBox="1"/>
            <p:nvPr/>
          </p:nvSpPr>
          <p:spPr>
            <a:xfrm>
              <a:off x="244341" y="577532"/>
              <a:ext cx="4710291" cy="55668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3500"/>
                </a:lnSpc>
              </a:pPr>
              <a:r>
                <a:rPr lang="en-US" sz="2500" b="1">
                  <a:solidFill>
                    <a:srgbClr val="F1E9DE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Продолжительность</a:t>
              </a: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203953" y="6224845"/>
            <a:ext cx="3899230" cy="1359692"/>
            <a:chOff x="0" y="0"/>
            <a:chExt cx="5198973" cy="1812923"/>
          </a:xfrm>
        </p:grpSpPr>
        <p:grpSp>
          <p:nvGrpSpPr>
            <p:cNvPr id="19" name="Group 19"/>
            <p:cNvGrpSpPr/>
            <p:nvPr/>
          </p:nvGrpSpPr>
          <p:grpSpPr>
            <a:xfrm>
              <a:off x="0" y="0"/>
              <a:ext cx="5198973" cy="1812923"/>
              <a:chOff x="0" y="0"/>
              <a:chExt cx="1026958" cy="358108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0" y="0"/>
                <a:ext cx="1026958" cy="358108"/>
              </a:xfrm>
              <a:custGeom>
                <a:avLst/>
                <a:gdLst/>
                <a:ahLst/>
                <a:cxnLst/>
                <a:rect l="l" t="t" r="r" b="b"/>
                <a:pathLst>
                  <a:path w="1026958" h="358108">
                    <a:moveTo>
                      <a:pt x="0" y="0"/>
                    </a:moveTo>
                    <a:lnTo>
                      <a:pt x="1026958" y="0"/>
                    </a:lnTo>
                    <a:lnTo>
                      <a:pt x="1026958" y="358108"/>
                    </a:lnTo>
                    <a:lnTo>
                      <a:pt x="0" y="358108"/>
                    </a:lnTo>
                    <a:close/>
                  </a:path>
                </a:pathLst>
              </a:custGeom>
              <a:solidFill>
                <a:srgbClr val="3A5027"/>
              </a:solidFill>
            </p:spPr>
          </p:sp>
          <p:sp>
            <p:nvSpPr>
              <p:cNvPr id="21" name="TextBox 21"/>
              <p:cNvSpPr txBox="1"/>
              <p:nvPr/>
            </p:nvSpPr>
            <p:spPr>
              <a:xfrm>
                <a:off x="0" y="-47625"/>
                <a:ext cx="1026958" cy="405733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800"/>
                  </a:lnSpc>
                </a:pPr>
                <a:endParaRPr/>
              </a:p>
            </p:txBody>
          </p:sp>
        </p:grpSp>
        <p:sp>
          <p:nvSpPr>
            <p:cNvPr id="22" name="TextBox 22"/>
            <p:cNvSpPr txBox="1"/>
            <p:nvPr/>
          </p:nvSpPr>
          <p:spPr>
            <a:xfrm>
              <a:off x="1256027" y="587057"/>
              <a:ext cx="2686919" cy="59118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just">
                <a:lnSpc>
                  <a:spcPts val="3780"/>
                </a:lnSpc>
                <a:spcBef>
                  <a:spcPct val="0"/>
                </a:spcBef>
              </a:pPr>
              <a:r>
                <a:rPr lang="en-US" sz="2700" b="1">
                  <a:solidFill>
                    <a:srgbClr val="F1E9DE"/>
                  </a:solidFill>
                  <a:latin typeface="Aileron Bold"/>
                  <a:ea typeface="Aileron Bold"/>
                  <a:cs typeface="Aileron Bold"/>
                  <a:sym typeface="Aileron Bold"/>
                </a:rPr>
                <a:t>Стоимость </a:t>
              </a:r>
            </a:p>
          </p:txBody>
        </p:sp>
      </p:grpSp>
      <p:sp>
        <p:nvSpPr>
          <p:cNvPr id="23" name="TextBox 23"/>
          <p:cNvSpPr txBox="1"/>
          <p:nvPr/>
        </p:nvSpPr>
        <p:spPr>
          <a:xfrm>
            <a:off x="2479841" y="5459701"/>
            <a:ext cx="1342906" cy="448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40"/>
              </a:lnSpc>
              <a:spcBef>
                <a:spcPct val="0"/>
              </a:spcBef>
            </a:pPr>
            <a:r>
              <a:rPr lang="en-US" sz="2600" b="1">
                <a:solidFill>
                  <a:srgbClr val="000000"/>
                </a:solidFill>
                <a:latin typeface="Aileron Bold"/>
                <a:ea typeface="Aileron Bold"/>
                <a:cs typeface="Aileron Bold"/>
                <a:sym typeface="Aileron Bold"/>
              </a:rPr>
              <a:t>1.5 часа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803869" y="8119361"/>
            <a:ext cx="4699397" cy="12344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Взрослые  - 8 р</a:t>
            </a:r>
          </a:p>
          <a:p>
            <a:pPr algn="ctr">
              <a:lnSpc>
                <a:spcPts val="3359"/>
              </a:lnSpc>
            </a:pPr>
            <a:r>
              <a:rPr lang="en-US" sz="2400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Дети (школьники) - 6 р</a:t>
            </a:r>
          </a:p>
          <a:p>
            <a:pPr algn="ctr">
              <a:lnSpc>
                <a:spcPts val="3359"/>
              </a:lnSpc>
            </a:pPr>
            <a:r>
              <a:rPr lang="en-US" sz="2400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Иностранные граждане - 10 р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A50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672989" y="4328939"/>
            <a:ext cx="11563672" cy="11563672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2592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4568497" y="75681"/>
            <a:ext cx="10135638" cy="10135638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2592F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609352" y="683168"/>
            <a:ext cx="1216134" cy="1216134"/>
          </a:xfrm>
          <a:custGeom>
            <a:avLst/>
            <a:gdLst/>
            <a:ahLst/>
            <a:cxnLst/>
            <a:rect l="l" t="t" r="r" b="b"/>
            <a:pathLst>
              <a:path w="1216134" h="1216134">
                <a:moveTo>
                  <a:pt x="0" y="0"/>
                </a:moveTo>
                <a:lnTo>
                  <a:pt x="1216134" y="0"/>
                </a:lnTo>
                <a:lnTo>
                  <a:pt x="1216134" y="1216134"/>
                </a:lnTo>
                <a:lnTo>
                  <a:pt x="0" y="121613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2244834" y="403899"/>
            <a:ext cx="7481614" cy="5277488"/>
            <a:chOff x="0" y="0"/>
            <a:chExt cx="1159098" cy="817621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159098" cy="817621"/>
            </a:xfrm>
            <a:custGeom>
              <a:avLst/>
              <a:gdLst/>
              <a:ahLst/>
              <a:cxnLst/>
              <a:rect l="l" t="t" r="r" b="b"/>
              <a:pathLst>
                <a:path w="1159098" h="817621">
                  <a:moveTo>
                    <a:pt x="51740" y="0"/>
                  </a:moveTo>
                  <a:lnTo>
                    <a:pt x="1107358" y="0"/>
                  </a:lnTo>
                  <a:cubicBezTo>
                    <a:pt x="1121080" y="0"/>
                    <a:pt x="1134241" y="5451"/>
                    <a:pt x="1143944" y="15154"/>
                  </a:cubicBezTo>
                  <a:cubicBezTo>
                    <a:pt x="1153647" y="24857"/>
                    <a:pt x="1159098" y="38017"/>
                    <a:pt x="1159098" y="51740"/>
                  </a:cubicBezTo>
                  <a:lnTo>
                    <a:pt x="1159098" y="765881"/>
                  </a:lnTo>
                  <a:cubicBezTo>
                    <a:pt x="1159098" y="794456"/>
                    <a:pt x="1135933" y="817621"/>
                    <a:pt x="1107358" y="817621"/>
                  </a:cubicBezTo>
                  <a:lnTo>
                    <a:pt x="51740" y="817621"/>
                  </a:lnTo>
                  <a:cubicBezTo>
                    <a:pt x="38017" y="817621"/>
                    <a:pt x="24857" y="812170"/>
                    <a:pt x="15154" y="802467"/>
                  </a:cubicBezTo>
                  <a:cubicBezTo>
                    <a:pt x="5451" y="792764"/>
                    <a:pt x="0" y="779603"/>
                    <a:pt x="0" y="765881"/>
                  </a:cubicBezTo>
                  <a:lnTo>
                    <a:pt x="0" y="51740"/>
                  </a:lnTo>
                  <a:cubicBezTo>
                    <a:pt x="0" y="38017"/>
                    <a:pt x="5451" y="24857"/>
                    <a:pt x="15154" y="15154"/>
                  </a:cubicBezTo>
                  <a:cubicBezTo>
                    <a:pt x="24857" y="5451"/>
                    <a:pt x="38017" y="0"/>
                    <a:pt x="51740" y="0"/>
                  </a:cubicBezTo>
                  <a:close/>
                </a:path>
              </a:pathLst>
            </a:custGeom>
            <a:blipFill>
              <a:blip r:embed="rId4"/>
              <a:stretch>
                <a:fillRect l="-2856" r="-2856"/>
              </a:stretch>
            </a:blipFill>
          </p:spPr>
        </p:sp>
      </p:grpSp>
      <p:grpSp>
        <p:nvGrpSpPr>
          <p:cNvPr id="11" name="Group 11"/>
          <p:cNvGrpSpPr/>
          <p:nvPr/>
        </p:nvGrpSpPr>
        <p:grpSpPr>
          <a:xfrm>
            <a:off x="499322" y="4277678"/>
            <a:ext cx="7481614" cy="5277488"/>
            <a:chOff x="0" y="0"/>
            <a:chExt cx="1159098" cy="817621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159098" cy="817621"/>
            </a:xfrm>
            <a:custGeom>
              <a:avLst/>
              <a:gdLst/>
              <a:ahLst/>
              <a:cxnLst/>
              <a:rect l="l" t="t" r="r" b="b"/>
              <a:pathLst>
                <a:path w="1159098" h="817621">
                  <a:moveTo>
                    <a:pt x="51740" y="0"/>
                  </a:moveTo>
                  <a:lnTo>
                    <a:pt x="1107358" y="0"/>
                  </a:lnTo>
                  <a:cubicBezTo>
                    <a:pt x="1121080" y="0"/>
                    <a:pt x="1134241" y="5451"/>
                    <a:pt x="1143944" y="15154"/>
                  </a:cubicBezTo>
                  <a:cubicBezTo>
                    <a:pt x="1153647" y="24857"/>
                    <a:pt x="1159098" y="38017"/>
                    <a:pt x="1159098" y="51740"/>
                  </a:cubicBezTo>
                  <a:lnTo>
                    <a:pt x="1159098" y="765881"/>
                  </a:lnTo>
                  <a:cubicBezTo>
                    <a:pt x="1159098" y="794456"/>
                    <a:pt x="1135933" y="817621"/>
                    <a:pt x="1107358" y="817621"/>
                  </a:cubicBezTo>
                  <a:lnTo>
                    <a:pt x="51740" y="817621"/>
                  </a:lnTo>
                  <a:cubicBezTo>
                    <a:pt x="38017" y="817621"/>
                    <a:pt x="24857" y="812170"/>
                    <a:pt x="15154" y="802467"/>
                  </a:cubicBezTo>
                  <a:cubicBezTo>
                    <a:pt x="5451" y="792764"/>
                    <a:pt x="0" y="779603"/>
                    <a:pt x="0" y="765881"/>
                  </a:cubicBezTo>
                  <a:lnTo>
                    <a:pt x="0" y="51740"/>
                  </a:lnTo>
                  <a:cubicBezTo>
                    <a:pt x="0" y="38017"/>
                    <a:pt x="5451" y="24857"/>
                    <a:pt x="15154" y="15154"/>
                  </a:cubicBezTo>
                  <a:cubicBezTo>
                    <a:pt x="24857" y="5451"/>
                    <a:pt x="38017" y="0"/>
                    <a:pt x="51740" y="0"/>
                  </a:cubicBezTo>
                  <a:close/>
                </a:path>
              </a:pathLst>
            </a:custGeom>
            <a:blipFill>
              <a:blip r:embed="rId5"/>
              <a:stretch>
                <a:fillRect l="-12777" r="-12777"/>
              </a:stretch>
            </a:blipFill>
          </p:spPr>
        </p:sp>
      </p:grpSp>
      <p:sp>
        <p:nvSpPr>
          <p:cNvPr id="13" name="Freeform 13"/>
          <p:cNvSpPr/>
          <p:nvPr/>
        </p:nvSpPr>
        <p:spPr>
          <a:xfrm>
            <a:off x="-4409570" y="2317792"/>
            <a:ext cx="5626989" cy="8229600"/>
          </a:xfrm>
          <a:custGeom>
            <a:avLst/>
            <a:gdLst/>
            <a:ahLst/>
            <a:cxnLst/>
            <a:rect l="l" t="t" r="r" b="b"/>
            <a:pathLst>
              <a:path w="5626989" h="8229600">
                <a:moveTo>
                  <a:pt x="0" y="0"/>
                </a:moveTo>
                <a:lnTo>
                  <a:pt x="5626989" y="0"/>
                </a:lnTo>
                <a:lnTo>
                  <a:pt x="5626989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 rot="-9073429">
            <a:off x="14505807" y="-157751"/>
            <a:ext cx="5267319" cy="1681839"/>
          </a:xfrm>
          <a:custGeom>
            <a:avLst/>
            <a:gdLst/>
            <a:ahLst/>
            <a:cxnLst/>
            <a:rect l="l" t="t" r="r" b="b"/>
            <a:pathLst>
              <a:path w="5267319" h="1681839">
                <a:moveTo>
                  <a:pt x="0" y="0"/>
                </a:moveTo>
                <a:lnTo>
                  <a:pt x="5267319" y="0"/>
                </a:lnTo>
                <a:lnTo>
                  <a:pt x="5267319" y="1681839"/>
                </a:lnTo>
                <a:lnTo>
                  <a:pt x="0" y="168183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grpSp>
        <p:nvGrpSpPr>
          <p:cNvPr id="15" name="Group 15"/>
          <p:cNvGrpSpPr/>
          <p:nvPr/>
        </p:nvGrpSpPr>
        <p:grpSpPr>
          <a:xfrm>
            <a:off x="15513064" y="1028700"/>
            <a:ext cx="1746236" cy="2840859"/>
            <a:chOff x="0" y="0"/>
            <a:chExt cx="2062480" cy="335534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2062480" cy="3355340"/>
            </a:xfrm>
            <a:custGeom>
              <a:avLst/>
              <a:gdLst/>
              <a:ahLst/>
              <a:cxnLst/>
              <a:rect l="l" t="t" r="r" b="b"/>
              <a:pathLst>
                <a:path w="2062480" h="3355340">
                  <a:moveTo>
                    <a:pt x="1436370" y="0"/>
                  </a:moveTo>
                  <a:lnTo>
                    <a:pt x="1033780" y="0"/>
                  </a:lnTo>
                  <a:lnTo>
                    <a:pt x="1007110" y="17780"/>
                  </a:lnTo>
                  <a:cubicBezTo>
                    <a:pt x="941070" y="60960"/>
                    <a:pt x="866140" y="101600"/>
                    <a:pt x="786130" y="138430"/>
                  </a:cubicBezTo>
                  <a:cubicBezTo>
                    <a:pt x="704850" y="176530"/>
                    <a:pt x="621030" y="210820"/>
                    <a:pt x="537210" y="241300"/>
                  </a:cubicBezTo>
                  <a:cubicBezTo>
                    <a:pt x="454660" y="270510"/>
                    <a:pt x="373380" y="295910"/>
                    <a:pt x="295910" y="314960"/>
                  </a:cubicBezTo>
                  <a:cubicBezTo>
                    <a:pt x="219710" y="334010"/>
                    <a:pt x="151130" y="346710"/>
                    <a:pt x="93980" y="354330"/>
                  </a:cubicBezTo>
                  <a:lnTo>
                    <a:pt x="0" y="365760"/>
                  </a:lnTo>
                  <a:lnTo>
                    <a:pt x="0" y="935990"/>
                  </a:lnTo>
                  <a:lnTo>
                    <a:pt x="687070" y="935990"/>
                  </a:lnTo>
                  <a:lnTo>
                    <a:pt x="687070" y="2677160"/>
                  </a:lnTo>
                  <a:lnTo>
                    <a:pt x="3810" y="2677160"/>
                  </a:lnTo>
                  <a:lnTo>
                    <a:pt x="3810" y="3355340"/>
                  </a:lnTo>
                  <a:lnTo>
                    <a:pt x="2062480" y="3355340"/>
                  </a:lnTo>
                  <a:lnTo>
                    <a:pt x="2062480" y="2677160"/>
                  </a:lnTo>
                  <a:lnTo>
                    <a:pt x="1436370" y="2677160"/>
                  </a:lnTo>
                  <a:lnTo>
                    <a:pt x="1436370" y="0"/>
                  </a:lnTo>
                  <a:close/>
                </a:path>
              </a:pathLst>
            </a:custGeom>
            <a:blipFill>
              <a:blip r:embed="rId5"/>
              <a:stretch>
                <a:fillRect l="-1131501" t="-190031" r="-89991" b="-166335"/>
              </a:stretch>
            </a:blipFill>
          </p:spPr>
        </p:sp>
      </p:grpSp>
      <p:sp>
        <p:nvSpPr>
          <p:cNvPr id="17" name="TextBox 17"/>
          <p:cNvSpPr txBox="1"/>
          <p:nvPr/>
        </p:nvSpPr>
        <p:spPr>
          <a:xfrm>
            <a:off x="9894806" y="4744359"/>
            <a:ext cx="7532852" cy="16313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6160"/>
              </a:lnSpc>
            </a:pPr>
            <a:r>
              <a:rPr lang="en-US" sz="4400" b="1" dirty="0" err="1">
                <a:solidFill>
                  <a:srgbClr val="FFFFFF"/>
                </a:solidFill>
                <a:latin typeface="Akzidenz-Grotesk Heavy"/>
                <a:ea typeface="Akzidenz-Grotesk Heavy"/>
                <a:cs typeface="Akzidenz-Grotesk Heavy"/>
                <a:sym typeface="Akzidenz-Grotesk Heavy"/>
              </a:rPr>
              <a:t>Спасо-Преображенский</a:t>
            </a:r>
            <a:r>
              <a:rPr lang="en-US" sz="4400" b="1" dirty="0">
                <a:solidFill>
                  <a:srgbClr val="FFFFFF"/>
                </a:solidFill>
                <a:latin typeface="Akzidenz-Grotesk Heavy"/>
                <a:ea typeface="Akzidenz-Grotesk Heavy"/>
                <a:cs typeface="Akzidenz-Grotesk Heavy"/>
                <a:sym typeface="Akzidenz-Grotesk Heavy"/>
              </a:rPr>
              <a:t> </a:t>
            </a:r>
            <a:r>
              <a:rPr lang="en-US" sz="4400" b="1" dirty="0" err="1">
                <a:solidFill>
                  <a:srgbClr val="FFFFFF"/>
                </a:solidFill>
                <a:latin typeface="Akzidenz-Grotesk Heavy"/>
                <a:ea typeface="Akzidenz-Grotesk Heavy"/>
                <a:cs typeface="Akzidenz-Grotesk Heavy"/>
                <a:sym typeface="Akzidenz-Grotesk Heavy"/>
              </a:rPr>
              <a:t>собор</a:t>
            </a:r>
            <a:endParaRPr lang="en-US" sz="4400" b="1" dirty="0">
              <a:solidFill>
                <a:srgbClr val="FFFFFF"/>
              </a:solidFill>
              <a:latin typeface="Akzidenz-Grotesk Heavy"/>
              <a:ea typeface="Akzidenz-Grotesk Heavy"/>
              <a:cs typeface="Akzidenz-Grotesk Heavy"/>
              <a:sym typeface="Akzidenz-Grotesk Heavy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9730848" y="6840411"/>
            <a:ext cx="7696810" cy="19894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220"/>
              </a:lnSpc>
            </a:pP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Спасо-Преображенский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собор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-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уникальный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памятник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архитектуры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в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стиле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барокко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поражает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своей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внутренней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красотой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!</a:t>
            </a:r>
          </a:p>
          <a:p>
            <a:pPr algn="just">
              <a:lnSpc>
                <a:spcPts val="3220"/>
              </a:lnSpc>
            </a:pP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История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этого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замечательного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места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уходит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корнями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в XVI </a:t>
            </a:r>
            <a:r>
              <a:rPr lang="en-US" sz="23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век</a:t>
            </a:r>
            <a:r>
              <a:rPr lang="en-US" sz="23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.</a:t>
            </a:r>
          </a:p>
        </p:txBody>
      </p:sp>
      <p:sp>
        <p:nvSpPr>
          <p:cNvPr id="19" name="Freeform 19"/>
          <p:cNvSpPr/>
          <p:nvPr/>
        </p:nvSpPr>
        <p:spPr>
          <a:xfrm>
            <a:off x="13492874" y="3810997"/>
            <a:ext cx="933362" cy="933362"/>
          </a:xfrm>
          <a:custGeom>
            <a:avLst/>
            <a:gdLst/>
            <a:ahLst/>
            <a:cxnLst/>
            <a:rect l="l" t="t" r="r" b="b"/>
            <a:pathLst>
              <a:path w="933362" h="933362">
                <a:moveTo>
                  <a:pt x="0" y="0"/>
                </a:moveTo>
                <a:lnTo>
                  <a:pt x="933362" y="0"/>
                </a:lnTo>
                <a:lnTo>
                  <a:pt x="933362" y="933362"/>
                </a:lnTo>
                <a:lnTo>
                  <a:pt x="0" y="93336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8798746" y="8999556"/>
            <a:ext cx="1111220" cy="1111220"/>
          </a:xfrm>
          <a:custGeom>
            <a:avLst/>
            <a:gdLst/>
            <a:ahLst/>
            <a:cxnLst/>
            <a:rect l="l" t="t" r="r" b="b"/>
            <a:pathLst>
              <a:path w="1111220" h="1111220">
                <a:moveTo>
                  <a:pt x="0" y="0"/>
                </a:moveTo>
                <a:lnTo>
                  <a:pt x="1111220" y="0"/>
                </a:lnTo>
                <a:lnTo>
                  <a:pt x="1111220" y="1111220"/>
                </a:lnTo>
                <a:lnTo>
                  <a:pt x="0" y="11112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A50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321552" y="643214"/>
            <a:ext cx="8351643" cy="5014214"/>
            <a:chOff x="0" y="0"/>
            <a:chExt cx="1250841" cy="7509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50841" cy="750988"/>
            </a:xfrm>
            <a:custGeom>
              <a:avLst/>
              <a:gdLst/>
              <a:ahLst/>
              <a:cxnLst/>
              <a:rect l="l" t="t" r="r" b="b"/>
              <a:pathLst>
                <a:path w="1250841" h="750988">
                  <a:moveTo>
                    <a:pt x="46350" y="0"/>
                  </a:moveTo>
                  <a:lnTo>
                    <a:pt x="1204492" y="0"/>
                  </a:lnTo>
                  <a:cubicBezTo>
                    <a:pt x="1230090" y="0"/>
                    <a:pt x="1250841" y="20751"/>
                    <a:pt x="1250841" y="46350"/>
                  </a:cubicBezTo>
                  <a:lnTo>
                    <a:pt x="1250841" y="704639"/>
                  </a:lnTo>
                  <a:cubicBezTo>
                    <a:pt x="1250841" y="730237"/>
                    <a:pt x="1230090" y="750988"/>
                    <a:pt x="1204492" y="750988"/>
                  </a:cubicBezTo>
                  <a:lnTo>
                    <a:pt x="46350" y="750988"/>
                  </a:lnTo>
                  <a:cubicBezTo>
                    <a:pt x="20751" y="750988"/>
                    <a:pt x="0" y="730237"/>
                    <a:pt x="0" y="704639"/>
                  </a:cubicBezTo>
                  <a:lnTo>
                    <a:pt x="0" y="46350"/>
                  </a:lnTo>
                  <a:cubicBezTo>
                    <a:pt x="0" y="20751"/>
                    <a:pt x="20751" y="0"/>
                    <a:pt x="46350" y="0"/>
                  </a:cubicBezTo>
                  <a:close/>
                </a:path>
              </a:pathLst>
            </a:custGeom>
            <a:blipFill>
              <a:blip r:embed="rId2"/>
              <a:stretch>
                <a:fillRect t="-5418" b="-5418"/>
              </a:stretch>
            </a:blipFill>
          </p:spPr>
        </p:sp>
      </p:grpSp>
      <p:grpSp>
        <p:nvGrpSpPr>
          <p:cNvPr id="4" name="Group 4"/>
          <p:cNvGrpSpPr/>
          <p:nvPr/>
        </p:nvGrpSpPr>
        <p:grpSpPr>
          <a:xfrm>
            <a:off x="-380046" y="4968391"/>
            <a:ext cx="11563672" cy="11563672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2592F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666810" y="4518660"/>
            <a:ext cx="8351643" cy="5014214"/>
            <a:chOff x="0" y="0"/>
            <a:chExt cx="1250841" cy="750988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250841" cy="750988"/>
            </a:xfrm>
            <a:custGeom>
              <a:avLst/>
              <a:gdLst/>
              <a:ahLst/>
              <a:cxnLst/>
              <a:rect l="l" t="t" r="r" b="b"/>
              <a:pathLst>
                <a:path w="1250841" h="750988">
                  <a:moveTo>
                    <a:pt x="46350" y="0"/>
                  </a:moveTo>
                  <a:lnTo>
                    <a:pt x="1204492" y="0"/>
                  </a:lnTo>
                  <a:cubicBezTo>
                    <a:pt x="1230090" y="0"/>
                    <a:pt x="1250841" y="20751"/>
                    <a:pt x="1250841" y="46350"/>
                  </a:cubicBezTo>
                  <a:lnTo>
                    <a:pt x="1250841" y="704639"/>
                  </a:lnTo>
                  <a:cubicBezTo>
                    <a:pt x="1250841" y="730237"/>
                    <a:pt x="1230090" y="750988"/>
                    <a:pt x="1204492" y="750988"/>
                  </a:cubicBezTo>
                  <a:lnTo>
                    <a:pt x="46350" y="750988"/>
                  </a:lnTo>
                  <a:cubicBezTo>
                    <a:pt x="20751" y="750988"/>
                    <a:pt x="0" y="730237"/>
                    <a:pt x="0" y="704639"/>
                  </a:cubicBezTo>
                  <a:lnTo>
                    <a:pt x="0" y="46350"/>
                  </a:lnTo>
                  <a:cubicBezTo>
                    <a:pt x="0" y="20751"/>
                    <a:pt x="20751" y="0"/>
                    <a:pt x="46350" y="0"/>
                  </a:cubicBezTo>
                  <a:close/>
                </a:path>
              </a:pathLst>
            </a:custGeom>
            <a:blipFill>
              <a:blip r:embed="rId3"/>
              <a:stretch>
                <a:fillRect t="-12384" b="-12384"/>
              </a:stretch>
            </a:blipFill>
          </p:spPr>
        </p:sp>
      </p:grpSp>
      <p:sp>
        <p:nvSpPr>
          <p:cNvPr id="9" name="Freeform 9"/>
          <p:cNvSpPr/>
          <p:nvPr/>
        </p:nvSpPr>
        <p:spPr>
          <a:xfrm>
            <a:off x="-1071180" y="8060832"/>
            <a:ext cx="12254807" cy="5958900"/>
          </a:xfrm>
          <a:custGeom>
            <a:avLst/>
            <a:gdLst/>
            <a:ahLst/>
            <a:cxnLst/>
            <a:rect l="l" t="t" r="r" b="b"/>
            <a:pathLst>
              <a:path w="12254807" h="5958900">
                <a:moveTo>
                  <a:pt x="0" y="0"/>
                </a:moveTo>
                <a:lnTo>
                  <a:pt x="12254807" y="0"/>
                </a:lnTo>
                <a:lnTo>
                  <a:pt x="12254807" y="5958899"/>
                </a:lnTo>
                <a:lnTo>
                  <a:pt x="0" y="595889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rot="1041007">
            <a:off x="12847742" y="9712919"/>
            <a:ext cx="3595908" cy="1148163"/>
          </a:xfrm>
          <a:custGeom>
            <a:avLst/>
            <a:gdLst/>
            <a:ahLst/>
            <a:cxnLst/>
            <a:rect l="l" t="t" r="r" b="b"/>
            <a:pathLst>
              <a:path w="3595908" h="1148163">
                <a:moveTo>
                  <a:pt x="0" y="0"/>
                </a:moveTo>
                <a:lnTo>
                  <a:pt x="3595908" y="0"/>
                </a:lnTo>
                <a:lnTo>
                  <a:pt x="3595908" y="1148162"/>
                </a:lnTo>
                <a:lnTo>
                  <a:pt x="0" y="114816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-3398026" y="7307550"/>
            <a:ext cx="7147506" cy="5295111"/>
          </a:xfrm>
          <a:custGeom>
            <a:avLst/>
            <a:gdLst/>
            <a:ahLst/>
            <a:cxnLst/>
            <a:rect l="l" t="t" r="r" b="b"/>
            <a:pathLst>
              <a:path w="7147506" h="5295111">
                <a:moveTo>
                  <a:pt x="0" y="0"/>
                </a:moveTo>
                <a:lnTo>
                  <a:pt x="7147506" y="0"/>
                </a:lnTo>
                <a:lnTo>
                  <a:pt x="7147506" y="5295111"/>
                </a:lnTo>
                <a:lnTo>
                  <a:pt x="0" y="529511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0203101" y="8517571"/>
            <a:ext cx="1370602" cy="1370602"/>
          </a:xfrm>
          <a:custGeom>
            <a:avLst/>
            <a:gdLst/>
            <a:ahLst/>
            <a:cxnLst/>
            <a:rect l="l" t="t" r="r" b="b"/>
            <a:pathLst>
              <a:path w="1370602" h="1370602">
                <a:moveTo>
                  <a:pt x="0" y="0"/>
                </a:moveTo>
                <a:lnTo>
                  <a:pt x="1370602" y="0"/>
                </a:lnTo>
                <a:lnTo>
                  <a:pt x="1370602" y="1370602"/>
                </a:lnTo>
                <a:lnTo>
                  <a:pt x="0" y="137060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grpSp>
        <p:nvGrpSpPr>
          <p:cNvPr id="13" name="Group 13"/>
          <p:cNvGrpSpPr/>
          <p:nvPr/>
        </p:nvGrpSpPr>
        <p:grpSpPr>
          <a:xfrm>
            <a:off x="1028700" y="1028700"/>
            <a:ext cx="1679560" cy="2925616"/>
            <a:chOff x="0" y="0"/>
            <a:chExt cx="1958340" cy="341122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958340" cy="3411220"/>
            </a:xfrm>
            <a:custGeom>
              <a:avLst/>
              <a:gdLst/>
              <a:ahLst/>
              <a:cxnLst/>
              <a:rect l="l" t="t" r="r" b="b"/>
              <a:pathLst>
                <a:path w="1958340" h="3411220">
                  <a:moveTo>
                    <a:pt x="999490" y="2647950"/>
                  </a:moveTo>
                  <a:cubicBezTo>
                    <a:pt x="1065530" y="2567940"/>
                    <a:pt x="1136650" y="2482850"/>
                    <a:pt x="1214120" y="2392680"/>
                  </a:cubicBezTo>
                  <a:cubicBezTo>
                    <a:pt x="1292860" y="2299970"/>
                    <a:pt x="1375410" y="2199640"/>
                    <a:pt x="1459230" y="2092960"/>
                  </a:cubicBezTo>
                  <a:cubicBezTo>
                    <a:pt x="1545590" y="1983740"/>
                    <a:pt x="1624330" y="1868170"/>
                    <a:pt x="1695450" y="1746250"/>
                  </a:cubicBezTo>
                  <a:cubicBezTo>
                    <a:pt x="1767840" y="1623060"/>
                    <a:pt x="1827530" y="1492250"/>
                    <a:pt x="1873250" y="1357630"/>
                  </a:cubicBezTo>
                  <a:cubicBezTo>
                    <a:pt x="1921510" y="1219200"/>
                    <a:pt x="1945640" y="1071880"/>
                    <a:pt x="1945640" y="922020"/>
                  </a:cubicBezTo>
                  <a:cubicBezTo>
                    <a:pt x="1945640" y="764540"/>
                    <a:pt x="1921510" y="624840"/>
                    <a:pt x="1873250" y="509270"/>
                  </a:cubicBezTo>
                  <a:cubicBezTo>
                    <a:pt x="1824990" y="392430"/>
                    <a:pt x="1756410" y="293370"/>
                    <a:pt x="1671320" y="217170"/>
                  </a:cubicBezTo>
                  <a:cubicBezTo>
                    <a:pt x="1586230" y="143510"/>
                    <a:pt x="1485900" y="87630"/>
                    <a:pt x="1371600" y="52070"/>
                  </a:cubicBezTo>
                  <a:cubicBezTo>
                    <a:pt x="1261110" y="17780"/>
                    <a:pt x="1144270" y="0"/>
                    <a:pt x="1021080" y="0"/>
                  </a:cubicBezTo>
                  <a:cubicBezTo>
                    <a:pt x="891540" y="0"/>
                    <a:pt x="765810" y="20320"/>
                    <a:pt x="647700" y="59690"/>
                  </a:cubicBezTo>
                  <a:cubicBezTo>
                    <a:pt x="527050" y="100330"/>
                    <a:pt x="417830" y="165100"/>
                    <a:pt x="325120" y="252730"/>
                  </a:cubicBezTo>
                  <a:cubicBezTo>
                    <a:pt x="232410" y="340360"/>
                    <a:pt x="158750" y="453390"/>
                    <a:pt x="105410" y="586740"/>
                  </a:cubicBezTo>
                  <a:cubicBezTo>
                    <a:pt x="52070" y="720090"/>
                    <a:pt x="25400" y="878840"/>
                    <a:pt x="25400" y="1060450"/>
                  </a:cubicBezTo>
                  <a:cubicBezTo>
                    <a:pt x="25400" y="1122680"/>
                    <a:pt x="27940" y="1169670"/>
                    <a:pt x="33020" y="1206500"/>
                  </a:cubicBezTo>
                  <a:cubicBezTo>
                    <a:pt x="34290" y="1226820"/>
                    <a:pt x="36830" y="1247140"/>
                    <a:pt x="40640" y="1264920"/>
                  </a:cubicBezTo>
                  <a:lnTo>
                    <a:pt x="57150" y="1352550"/>
                  </a:lnTo>
                  <a:lnTo>
                    <a:pt x="800100" y="1352550"/>
                  </a:lnTo>
                  <a:lnTo>
                    <a:pt x="800100" y="1055370"/>
                  </a:lnTo>
                  <a:cubicBezTo>
                    <a:pt x="800100" y="998220"/>
                    <a:pt x="805180" y="943610"/>
                    <a:pt x="814070" y="892810"/>
                  </a:cubicBezTo>
                  <a:cubicBezTo>
                    <a:pt x="822960" y="847090"/>
                    <a:pt x="836930" y="807720"/>
                    <a:pt x="854710" y="774700"/>
                  </a:cubicBezTo>
                  <a:cubicBezTo>
                    <a:pt x="871220" y="745490"/>
                    <a:pt x="891540" y="723900"/>
                    <a:pt x="915670" y="707390"/>
                  </a:cubicBezTo>
                  <a:cubicBezTo>
                    <a:pt x="937260" y="693420"/>
                    <a:pt x="962660" y="687070"/>
                    <a:pt x="996950" y="687070"/>
                  </a:cubicBezTo>
                  <a:cubicBezTo>
                    <a:pt x="1031240" y="687070"/>
                    <a:pt x="1059180" y="693420"/>
                    <a:pt x="1078230" y="703580"/>
                  </a:cubicBezTo>
                  <a:cubicBezTo>
                    <a:pt x="1099820" y="716280"/>
                    <a:pt x="1116330" y="731520"/>
                    <a:pt x="1127760" y="750570"/>
                  </a:cubicBezTo>
                  <a:cubicBezTo>
                    <a:pt x="1141730" y="773430"/>
                    <a:pt x="1151890" y="798830"/>
                    <a:pt x="1158240" y="825500"/>
                  </a:cubicBezTo>
                  <a:cubicBezTo>
                    <a:pt x="1165860" y="857250"/>
                    <a:pt x="1168400" y="887730"/>
                    <a:pt x="1168400" y="916940"/>
                  </a:cubicBezTo>
                  <a:cubicBezTo>
                    <a:pt x="1168400" y="1010920"/>
                    <a:pt x="1153160" y="1102360"/>
                    <a:pt x="1123950" y="1184910"/>
                  </a:cubicBezTo>
                  <a:cubicBezTo>
                    <a:pt x="1093470" y="1272540"/>
                    <a:pt x="1052830" y="1357630"/>
                    <a:pt x="1002030" y="1440180"/>
                  </a:cubicBezTo>
                  <a:cubicBezTo>
                    <a:pt x="952500" y="1526540"/>
                    <a:pt x="892810" y="1609090"/>
                    <a:pt x="825500" y="1689100"/>
                  </a:cubicBezTo>
                  <a:cubicBezTo>
                    <a:pt x="756920" y="1771650"/>
                    <a:pt x="684530" y="1856740"/>
                    <a:pt x="612140" y="1939290"/>
                  </a:cubicBezTo>
                  <a:cubicBezTo>
                    <a:pt x="537210" y="2024380"/>
                    <a:pt x="463550" y="2113280"/>
                    <a:pt x="393700" y="2200910"/>
                  </a:cubicBezTo>
                  <a:cubicBezTo>
                    <a:pt x="320040" y="2292350"/>
                    <a:pt x="254000" y="2390140"/>
                    <a:pt x="196850" y="2490470"/>
                  </a:cubicBezTo>
                  <a:cubicBezTo>
                    <a:pt x="138430" y="2593340"/>
                    <a:pt x="90170" y="2702560"/>
                    <a:pt x="55880" y="2816860"/>
                  </a:cubicBezTo>
                  <a:cubicBezTo>
                    <a:pt x="19050" y="2934970"/>
                    <a:pt x="0" y="3061970"/>
                    <a:pt x="0" y="3194050"/>
                  </a:cubicBezTo>
                  <a:lnTo>
                    <a:pt x="0" y="3411220"/>
                  </a:lnTo>
                  <a:lnTo>
                    <a:pt x="1958340" y="3411220"/>
                  </a:lnTo>
                  <a:lnTo>
                    <a:pt x="1958340" y="2683510"/>
                  </a:lnTo>
                  <a:lnTo>
                    <a:pt x="971550" y="2683510"/>
                  </a:lnTo>
                  <a:cubicBezTo>
                    <a:pt x="980440" y="2672080"/>
                    <a:pt x="989330" y="2660650"/>
                    <a:pt x="999490" y="2647950"/>
                  </a:cubicBezTo>
                  <a:close/>
                </a:path>
              </a:pathLst>
            </a:custGeom>
            <a:blipFill>
              <a:blip r:embed="rId3"/>
              <a:stretch>
                <a:fillRect l="-302975" r="-139847" b="-133437"/>
              </a:stretch>
            </a:blipFill>
          </p:spPr>
        </p:sp>
      </p:grpSp>
      <p:sp>
        <p:nvSpPr>
          <p:cNvPr id="15" name="TextBox 15"/>
          <p:cNvSpPr txBox="1"/>
          <p:nvPr/>
        </p:nvSpPr>
        <p:spPr>
          <a:xfrm>
            <a:off x="11573703" y="828675"/>
            <a:ext cx="5685597" cy="36899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7139"/>
              </a:lnSpc>
            </a:pPr>
            <a:r>
              <a:rPr lang="en-US" sz="5100" b="1" dirty="0" err="1">
                <a:solidFill>
                  <a:srgbClr val="FFFFFF"/>
                </a:solidFill>
                <a:latin typeface="Akzidenz-Grotesk Heavy"/>
                <a:ea typeface="Akzidenz-Grotesk Heavy"/>
                <a:cs typeface="Akzidenz-Grotesk Heavy"/>
                <a:sym typeface="Akzidenz-Grotesk Heavy"/>
              </a:rPr>
              <a:t>Костел</a:t>
            </a:r>
            <a:r>
              <a:rPr lang="en-US" sz="5100" b="1" dirty="0">
                <a:solidFill>
                  <a:srgbClr val="FFFFFF"/>
                </a:solidFill>
                <a:latin typeface="Akzidenz-Grotesk Heavy"/>
                <a:ea typeface="Akzidenz-Grotesk Heavy"/>
                <a:cs typeface="Akzidenz-Grotesk Heavy"/>
                <a:sym typeface="Akzidenz-Grotesk Heavy"/>
              </a:rPr>
              <a:t> </a:t>
            </a:r>
            <a:r>
              <a:rPr lang="en-US" sz="5100" b="1" dirty="0" err="1">
                <a:solidFill>
                  <a:srgbClr val="FFFFFF"/>
                </a:solidFill>
                <a:latin typeface="Akzidenz-Grotesk Heavy"/>
                <a:ea typeface="Akzidenz-Grotesk Heavy"/>
                <a:cs typeface="Akzidenz-Grotesk Heavy"/>
                <a:sym typeface="Akzidenz-Grotesk Heavy"/>
              </a:rPr>
              <a:t>непорочного</a:t>
            </a:r>
            <a:r>
              <a:rPr lang="en-US" sz="5100" b="1" dirty="0">
                <a:solidFill>
                  <a:srgbClr val="FFFFFF"/>
                </a:solidFill>
                <a:latin typeface="Akzidenz-Grotesk Heavy"/>
                <a:ea typeface="Akzidenz-Grotesk Heavy"/>
                <a:cs typeface="Akzidenz-Grotesk Heavy"/>
                <a:sym typeface="Akzidenz-Grotesk Heavy"/>
              </a:rPr>
              <a:t> </a:t>
            </a:r>
            <a:r>
              <a:rPr lang="en-US" sz="5100" b="1" dirty="0" err="1">
                <a:solidFill>
                  <a:srgbClr val="FFFFFF"/>
                </a:solidFill>
                <a:latin typeface="Akzidenz-Grotesk Heavy"/>
                <a:ea typeface="Akzidenz-Grotesk Heavy"/>
                <a:cs typeface="Akzidenz-Grotesk Heavy"/>
                <a:sym typeface="Akzidenz-Grotesk Heavy"/>
              </a:rPr>
              <a:t>зачатия</a:t>
            </a:r>
            <a:r>
              <a:rPr lang="en-US" sz="5100" b="1" dirty="0">
                <a:solidFill>
                  <a:srgbClr val="FFFFFF"/>
                </a:solidFill>
                <a:latin typeface="Akzidenz-Grotesk Heavy"/>
                <a:ea typeface="Akzidenz-Grotesk Heavy"/>
                <a:cs typeface="Akzidenz-Grotesk Heavy"/>
                <a:sym typeface="Akzidenz-Grotesk Heavy"/>
              </a:rPr>
              <a:t> </a:t>
            </a:r>
            <a:r>
              <a:rPr lang="en-US" sz="5100" b="1" dirty="0" err="1">
                <a:solidFill>
                  <a:srgbClr val="FFFFFF"/>
                </a:solidFill>
                <a:latin typeface="Akzidenz-Grotesk Heavy"/>
                <a:ea typeface="Akzidenz-Grotesk Heavy"/>
                <a:cs typeface="Akzidenz-Grotesk Heavy"/>
                <a:sym typeface="Akzidenz-Grotesk Heavy"/>
              </a:rPr>
              <a:t>девы</a:t>
            </a:r>
            <a:r>
              <a:rPr lang="en-US" sz="5100" b="1" dirty="0">
                <a:solidFill>
                  <a:srgbClr val="FFFFFF"/>
                </a:solidFill>
                <a:latin typeface="Akzidenz-Grotesk Heavy"/>
                <a:ea typeface="Akzidenz-Grotesk Heavy"/>
                <a:cs typeface="Akzidenz-Grotesk Heavy"/>
                <a:sym typeface="Akzidenz-Grotesk Heavy"/>
              </a:rPr>
              <a:t> </a:t>
            </a:r>
            <a:r>
              <a:rPr lang="en-US" sz="5100" b="1" dirty="0" err="1">
                <a:solidFill>
                  <a:srgbClr val="FFFFFF"/>
                </a:solidFill>
                <a:latin typeface="Akzidenz-Grotesk Heavy"/>
                <a:ea typeface="Akzidenz-Grotesk Heavy"/>
                <a:cs typeface="Akzidenz-Grotesk Heavy"/>
                <a:sym typeface="Akzidenz-Grotesk Heavy"/>
              </a:rPr>
              <a:t>Марии</a:t>
            </a:r>
            <a:endParaRPr lang="en-US" sz="5100" b="1" dirty="0">
              <a:solidFill>
                <a:srgbClr val="FFFFFF"/>
              </a:solidFill>
              <a:latin typeface="Akzidenz-Grotesk Heavy"/>
              <a:ea typeface="Akzidenz-Grotesk Heavy"/>
              <a:cs typeface="Akzidenz-Grotesk Heavy"/>
              <a:sym typeface="Akzidenz-Grotesk Heavy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2032092" y="5189645"/>
            <a:ext cx="5227208" cy="33375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940"/>
              </a:lnSpc>
            </a:pP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Построен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в 1664 - 1670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гг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.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как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храм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монастыря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бернардинок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.</a:t>
            </a:r>
          </a:p>
          <a:p>
            <a:pPr algn="just">
              <a:lnSpc>
                <a:spcPts val="2940"/>
              </a:lnSpc>
            </a:pP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В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создании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костела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принимал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участие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легендарный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архитектор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Иоганн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Криштоф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Глаубиц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,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один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из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создателей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виленского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барокко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.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По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его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проекту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была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построена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брама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монастыря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,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частично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разрушенная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во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время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войны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.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A50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672989" y="4328939"/>
            <a:ext cx="11563672" cy="11563672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2592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4568497" y="75681"/>
            <a:ext cx="10135638" cy="10135638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2592F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609352" y="683168"/>
            <a:ext cx="1216134" cy="1216134"/>
          </a:xfrm>
          <a:custGeom>
            <a:avLst/>
            <a:gdLst/>
            <a:ahLst/>
            <a:cxnLst/>
            <a:rect l="l" t="t" r="r" b="b"/>
            <a:pathLst>
              <a:path w="1216134" h="1216134">
                <a:moveTo>
                  <a:pt x="0" y="0"/>
                </a:moveTo>
                <a:lnTo>
                  <a:pt x="1216134" y="0"/>
                </a:lnTo>
                <a:lnTo>
                  <a:pt x="1216134" y="1216134"/>
                </a:lnTo>
                <a:lnTo>
                  <a:pt x="0" y="121613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2244834" y="403899"/>
            <a:ext cx="7481614" cy="5277488"/>
            <a:chOff x="0" y="0"/>
            <a:chExt cx="1159098" cy="817621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159098" cy="817621"/>
            </a:xfrm>
            <a:custGeom>
              <a:avLst/>
              <a:gdLst/>
              <a:ahLst/>
              <a:cxnLst/>
              <a:rect l="l" t="t" r="r" b="b"/>
              <a:pathLst>
                <a:path w="1159098" h="817621">
                  <a:moveTo>
                    <a:pt x="51740" y="0"/>
                  </a:moveTo>
                  <a:lnTo>
                    <a:pt x="1107358" y="0"/>
                  </a:lnTo>
                  <a:cubicBezTo>
                    <a:pt x="1121080" y="0"/>
                    <a:pt x="1134241" y="5451"/>
                    <a:pt x="1143944" y="15154"/>
                  </a:cubicBezTo>
                  <a:cubicBezTo>
                    <a:pt x="1153647" y="24857"/>
                    <a:pt x="1159098" y="38017"/>
                    <a:pt x="1159098" y="51740"/>
                  </a:cubicBezTo>
                  <a:lnTo>
                    <a:pt x="1159098" y="765881"/>
                  </a:lnTo>
                  <a:cubicBezTo>
                    <a:pt x="1159098" y="794456"/>
                    <a:pt x="1135933" y="817621"/>
                    <a:pt x="1107358" y="817621"/>
                  </a:cubicBezTo>
                  <a:lnTo>
                    <a:pt x="51740" y="817621"/>
                  </a:lnTo>
                  <a:cubicBezTo>
                    <a:pt x="38017" y="817621"/>
                    <a:pt x="24857" y="812170"/>
                    <a:pt x="15154" y="802467"/>
                  </a:cubicBezTo>
                  <a:cubicBezTo>
                    <a:pt x="5451" y="792764"/>
                    <a:pt x="0" y="779603"/>
                    <a:pt x="0" y="765881"/>
                  </a:cubicBezTo>
                  <a:lnTo>
                    <a:pt x="0" y="51740"/>
                  </a:lnTo>
                  <a:cubicBezTo>
                    <a:pt x="0" y="38017"/>
                    <a:pt x="5451" y="24857"/>
                    <a:pt x="15154" y="15154"/>
                  </a:cubicBezTo>
                  <a:cubicBezTo>
                    <a:pt x="24857" y="5451"/>
                    <a:pt x="38017" y="0"/>
                    <a:pt x="51740" y="0"/>
                  </a:cubicBezTo>
                  <a:close/>
                </a:path>
              </a:pathLst>
            </a:custGeom>
            <a:blipFill>
              <a:blip r:embed="rId4"/>
              <a:stretch>
                <a:fillRect l="-3000" r="-3000"/>
              </a:stretch>
            </a:blipFill>
          </p:spPr>
        </p:sp>
      </p:grpSp>
      <p:grpSp>
        <p:nvGrpSpPr>
          <p:cNvPr id="11" name="Group 11"/>
          <p:cNvGrpSpPr/>
          <p:nvPr/>
        </p:nvGrpSpPr>
        <p:grpSpPr>
          <a:xfrm>
            <a:off x="499322" y="4277678"/>
            <a:ext cx="7481614" cy="5277488"/>
            <a:chOff x="0" y="0"/>
            <a:chExt cx="1159098" cy="817621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159098" cy="817621"/>
            </a:xfrm>
            <a:custGeom>
              <a:avLst/>
              <a:gdLst/>
              <a:ahLst/>
              <a:cxnLst/>
              <a:rect l="l" t="t" r="r" b="b"/>
              <a:pathLst>
                <a:path w="1159098" h="817621">
                  <a:moveTo>
                    <a:pt x="51740" y="0"/>
                  </a:moveTo>
                  <a:lnTo>
                    <a:pt x="1107358" y="0"/>
                  </a:lnTo>
                  <a:cubicBezTo>
                    <a:pt x="1121080" y="0"/>
                    <a:pt x="1134241" y="5451"/>
                    <a:pt x="1143944" y="15154"/>
                  </a:cubicBezTo>
                  <a:cubicBezTo>
                    <a:pt x="1153647" y="24857"/>
                    <a:pt x="1159098" y="38017"/>
                    <a:pt x="1159098" y="51740"/>
                  </a:cubicBezTo>
                  <a:lnTo>
                    <a:pt x="1159098" y="765881"/>
                  </a:lnTo>
                  <a:cubicBezTo>
                    <a:pt x="1159098" y="794456"/>
                    <a:pt x="1135933" y="817621"/>
                    <a:pt x="1107358" y="817621"/>
                  </a:cubicBezTo>
                  <a:lnTo>
                    <a:pt x="51740" y="817621"/>
                  </a:lnTo>
                  <a:cubicBezTo>
                    <a:pt x="38017" y="817621"/>
                    <a:pt x="24857" y="812170"/>
                    <a:pt x="15154" y="802467"/>
                  </a:cubicBezTo>
                  <a:cubicBezTo>
                    <a:pt x="5451" y="792764"/>
                    <a:pt x="0" y="779603"/>
                    <a:pt x="0" y="765881"/>
                  </a:cubicBezTo>
                  <a:lnTo>
                    <a:pt x="0" y="51740"/>
                  </a:lnTo>
                  <a:cubicBezTo>
                    <a:pt x="0" y="38017"/>
                    <a:pt x="5451" y="24857"/>
                    <a:pt x="15154" y="15154"/>
                  </a:cubicBezTo>
                  <a:cubicBezTo>
                    <a:pt x="24857" y="5451"/>
                    <a:pt x="38017" y="0"/>
                    <a:pt x="51740" y="0"/>
                  </a:cubicBezTo>
                  <a:close/>
                </a:path>
              </a:pathLst>
            </a:custGeom>
            <a:blipFill>
              <a:blip r:embed="rId5"/>
              <a:stretch>
                <a:fillRect l="-3000" r="-3000"/>
              </a:stretch>
            </a:blipFill>
          </p:spPr>
        </p:sp>
      </p:grpSp>
      <p:sp>
        <p:nvSpPr>
          <p:cNvPr id="13" name="Freeform 13"/>
          <p:cNvSpPr/>
          <p:nvPr/>
        </p:nvSpPr>
        <p:spPr>
          <a:xfrm>
            <a:off x="-4409570" y="2317792"/>
            <a:ext cx="5626989" cy="8229600"/>
          </a:xfrm>
          <a:custGeom>
            <a:avLst/>
            <a:gdLst/>
            <a:ahLst/>
            <a:cxnLst/>
            <a:rect l="l" t="t" r="r" b="b"/>
            <a:pathLst>
              <a:path w="5626989" h="8229600">
                <a:moveTo>
                  <a:pt x="0" y="0"/>
                </a:moveTo>
                <a:lnTo>
                  <a:pt x="5626989" y="0"/>
                </a:lnTo>
                <a:lnTo>
                  <a:pt x="5626989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 rot="-9073429">
            <a:off x="14505807" y="-157751"/>
            <a:ext cx="5267319" cy="1681839"/>
          </a:xfrm>
          <a:custGeom>
            <a:avLst/>
            <a:gdLst/>
            <a:ahLst/>
            <a:cxnLst/>
            <a:rect l="l" t="t" r="r" b="b"/>
            <a:pathLst>
              <a:path w="5267319" h="1681839">
                <a:moveTo>
                  <a:pt x="0" y="0"/>
                </a:moveTo>
                <a:lnTo>
                  <a:pt x="5267319" y="0"/>
                </a:lnTo>
                <a:lnTo>
                  <a:pt x="5267319" y="1681839"/>
                </a:lnTo>
                <a:lnTo>
                  <a:pt x="0" y="168183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9562490" y="6321932"/>
            <a:ext cx="7696810" cy="19894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220"/>
              </a:lnSpc>
            </a:pPr>
            <a:r>
              <a:rPr lang="en-US" sz="2300" b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В историческом центре города Слонима находится главная синагога – жемчужина еврейской культуры.</a:t>
            </a:r>
          </a:p>
          <a:p>
            <a:pPr algn="just">
              <a:lnSpc>
                <a:spcPts val="3220"/>
              </a:lnSpc>
            </a:pPr>
            <a:r>
              <a:rPr lang="en-US" sz="2300" b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Синагога, как и большинство Слонимских зданий, является оборонительным сооружением.</a:t>
            </a:r>
          </a:p>
        </p:txBody>
      </p:sp>
      <p:sp>
        <p:nvSpPr>
          <p:cNvPr id="16" name="Freeform 16"/>
          <p:cNvSpPr/>
          <p:nvPr/>
        </p:nvSpPr>
        <p:spPr>
          <a:xfrm>
            <a:off x="13492874" y="3810997"/>
            <a:ext cx="933362" cy="933362"/>
          </a:xfrm>
          <a:custGeom>
            <a:avLst/>
            <a:gdLst/>
            <a:ahLst/>
            <a:cxnLst/>
            <a:rect l="l" t="t" r="r" b="b"/>
            <a:pathLst>
              <a:path w="933362" h="933362">
                <a:moveTo>
                  <a:pt x="0" y="0"/>
                </a:moveTo>
                <a:lnTo>
                  <a:pt x="933362" y="0"/>
                </a:lnTo>
                <a:lnTo>
                  <a:pt x="933362" y="933362"/>
                </a:lnTo>
                <a:lnTo>
                  <a:pt x="0" y="93336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8798746" y="8999556"/>
            <a:ext cx="1111220" cy="1111220"/>
          </a:xfrm>
          <a:custGeom>
            <a:avLst/>
            <a:gdLst/>
            <a:ahLst/>
            <a:cxnLst/>
            <a:rect l="l" t="t" r="r" b="b"/>
            <a:pathLst>
              <a:path w="1111220" h="1111220">
                <a:moveTo>
                  <a:pt x="0" y="0"/>
                </a:moveTo>
                <a:lnTo>
                  <a:pt x="1111220" y="0"/>
                </a:lnTo>
                <a:lnTo>
                  <a:pt x="1111220" y="1111220"/>
                </a:lnTo>
                <a:lnTo>
                  <a:pt x="0" y="11112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18" name="Group 18"/>
          <p:cNvGrpSpPr/>
          <p:nvPr/>
        </p:nvGrpSpPr>
        <p:grpSpPr>
          <a:xfrm>
            <a:off x="15624505" y="1028700"/>
            <a:ext cx="1634795" cy="2840859"/>
            <a:chOff x="0" y="0"/>
            <a:chExt cx="1995170" cy="34671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995170" cy="3467100"/>
            </a:xfrm>
            <a:custGeom>
              <a:avLst/>
              <a:gdLst/>
              <a:ahLst/>
              <a:cxnLst/>
              <a:rect l="l" t="t" r="r" b="b"/>
              <a:pathLst>
                <a:path w="1995170" h="3467100">
                  <a:moveTo>
                    <a:pt x="1851660" y="1901190"/>
                  </a:moveTo>
                  <a:cubicBezTo>
                    <a:pt x="1805940" y="1827530"/>
                    <a:pt x="1750060" y="1762760"/>
                    <a:pt x="1685290" y="1711960"/>
                  </a:cubicBezTo>
                  <a:cubicBezTo>
                    <a:pt x="1667510" y="1697990"/>
                    <a:pt x="1649730" y="1685290"/>
                    <a:pt x="1631950" y="1672590"/>
                  </a:cubicBezTo>
                  <a:cubicBezTo>
                    <a:pt x="1644650" y="1662430"/>
                    <a:pt x="1657350" y="1652270"/>
                    <a:pt x="1668780" y="1640840"/>
                  </a:cubicBezTo>
                  <a:cubicBezTo>
                    <a:pt x="1724660" y="1591310"/>
                    <a:pt x="1774190" y="1532890"/>
                    <a:pt x="1813560" y="1466850"/>
                  </a:cubicBezTo>
                  <a:cubicBezTo>
                    <a:pt x="1852930" y="1402080"/>
                    <a:pt x="1884680" y="1328420"/>
                    <a:pt x="1907540" y="1245870"/>
                  </a:cubicBezTo>
                  <a:cubicBezTo>
                    <a:pt x="1930400" y="1164590"/>
                    <a:pt x="1941830" y="1071880"/>
                    <a:pt x="1941830" y="970280"/>
                  </a:cubicBezTo>
                  <a:cubicBezTo>
                    <a:pt x="1941830" y="817880"/>
                    <a:pt x="1918970" y="680720"/>
                    <a:pt x="1874520" y="561340"/>
                  </a:cubicBezTo>
                  <a:cubicBezTo>
                    <a:pt x="1828800" y="439420"/>
                    <a:pt x="1762760" y="336550"/>
                    <a:pt x="1677670" y="252730"/>
                  </a:cubicBezTo>
                  <a:cubicBezTo>
                    <a:pt x="1592580" y="168910"/>
                    <a:pt x="1490980" y="105410"/>
                    <a:pt x="1374140" y="62230"/>
                  </a:cubicBezTo>
                  <a:cubicBezTo>
                    <a:pt x="1259840" y="20320"/>
                    <a:pt x="1132840" y="0"/>
                    <a:pt x="994410" y="0"/>
                  </a:cubicBezTo>
                  <a:cubicBezTo>
                    <a:pt x="862330" y="0"/>
                    <a:pt x="735330" y="22860"/>
                    <a:pt x="621030" y="68580"/>
                  </a:cubicBezTo>
                  <a:cubicBezTo>
                    <a:pt x="504190" y="115570"/>
                    <a:pt x="403860" y="181610"/>
                    <a:pt x="320040" y="267970"/>
                  </a:cubicBezTo>
                  <a:cubicBezTo>
                    <a:pt x="234950" y="353060"/>
                    <a:pt x="170180" y="457200"/>
                    <a:pt x="123190" y="576580"/>
                  </a:cubicBezTo>
                  <a:cubicBezTo>
                    <a:pt x="77470" y="694690"/>
                    <a:pt x="54610" y="826770"/>
                    <a:pt x="54610" y="971550"/>
                  </a:cubicBezTo>
                  <a:lnTo>
                    <a:pt x="54610" y="1206500"/>
                  </a:lnTo>
                  <a:lnTo>
                    <a:pt x="825500" y="1206500"/>
                  </a:lnTo>
                  <a:lnTo>
                    <a:pt x="825500" y="1010920"/>
                  </a:lnTo>
                  <a:cubicBezTo>
                    <a:pt x="825500" y="854710"/>
                    <a:pt x="855980" y="778510"/>
                    <a:pt x="881380" y="740410"/>
                  </a:cubicBezTo>
                  <a:cubicBezTo>
                    <a:pt x="910590" y="697230"/>
                    <a:pt x="946150" y="678180"/>
                    <a:pt x="1002030" y="678180"/>
                  </a:cubicBezTo>
                  <a:cubicBezTo>
                    <a:pt x="1054100" y="678180"/>
                    <a:pt x="1090930" y="695960"/>
                    <a:pt x="1120140" y="735330"/>
                  </a:cubicBezTo>
                  <a:cubicBezTo>
                    <a:pt x="1144270" y="768350"/>
                    <a:pt x="1173480" y="839470"/>
                    <a:pt x="1173480" y="993140"/>
                  </a:cubicBezTo>
                  <a:cubicBezTo>
                    <a:pt x="1173480" y="1064260"/>
                    <a:pt x="1167130" y="1126490"/>
                    <a:pt x="1153160" y="1178560"/>
                  </a:cubicBezTo>
                  <a:cubicBezTo>
                    <a:pt x="1140460" y="1228090"/>
                    <a:pt x="1123950" y="1267460"/>
                    <a:pt x="1103630" y="1297940"/>
                  </a:cubicBezTo>
                  <a:cubicBezTo>
                    <a:pt x="1087120" y="1323340"/>
                    <a:pt x="1068070" y="1342390"/>
                    <a:pt x="1046480" y="1353820"/>
                  </a:cubicBezTo>
                  <a:cubicBezTo>
                    <a:pt x="1026160" y="1365250"/>
                    <a:pt x="1004570" y="1370330"/>
                    <a:pt x="980440" y="1370330"/>
                  </a:cubicBezTo>
                  <a:lnTo>
                    <a:pt x="715010" y="1370330"/>
                  </a:lnTo>
                  <a:lnTo>
                    <a:pt x="715010" y="2048510"/>
                  </a:lnTo>
                  <a:lnTo>
                    <a:pt x="970280" y="2048510"/>
                  </a:lnTo>
                  <a:cubicBezTo>
                    <a:pt x="1005840" y="2048510"/>
                    <a:pt x="1040130" y="2053590"/>
                    <a:pt x="1071880" y="2065020"/>
                  </a:cubicBezTo>
                  <a:cubicBezTo>
                    <a:pt x="1098550" y="2073910"/>
                    <a:pt x="1122680" y="2090420"/>
                    <a:pt x="1144270" y="2113280"/>
                  </a:cubicBezTo>
                  <a:cubicBezTo>
                    <a:pt x="1167130" y="2137410"/>
                    <a:pt x="1186180" y="2174240"/>
                    <a:pt x="1200150" y="2222500"/>
                  </a:cubicBezTo>
                  <a:cubicBezTo>
                    <a:pt x="1216660" y="2275840"/>
                    <a:pt x="1224280" y="2346960"/>
                    <a:pt x="1224280" y="2434590"/>
                  </a:cubicBezTo>
                  <a:cubicBezTo>
                    <a:pt x="1224280" y="2564130"/>
                    <a:pt x="1201420" y="2661920"/>
                    <a:pt x="1156970" y="2716530"/>
                  </a:cubicBezTo>
                  <a:cubicBezTo>
                    <a:pt x="1117600" y="2766060"/>
                    <a:pt x="1066800" y="2788920"/>
                    <a:pt x="1000760" y="2788920"/>
                  </a:cubicBezTo>
                  <a:cubicBezTo>
                    <a:pt x="900430" y="2788920"/>
                    <a:pt x="858520" y="2745740"/>
                    <a:pt x="835660" y="2713990"/>
                  </a:cubicBezTo>
                  <a:cubicBezTo>
                    <a:pt x="792480" y="2651760"/>
                    <a:pt x="770890" y="2556510"/>
                    <a:pt x="770890" y="2430780"/>
                  </a:cubicBezTo>
                  <a:lnTo>
                    <a:pt x="770890" y="2226310"/>
                  </a:lnTo>
                  <a:lnTo>
                    <a:pt x="0" y="2226310"/>
                  </a:lnTo>
                  <a:lnTo>
                    <a:pt x="0" y="2416810"/>
                  </a:lnTo>
                  <a:cubicBezTo>
                    <a:pt x="0" y="2571750"/>
                    <a:pt x="21590" y="2713990"/>
                    <a:pt x="66040" y="2840990"/>
                  </a:cubicBezTo>
                  <a:cubicBezTo>
                    <a:pt x="110490" y="2970530"/>
                    <a:pt x="176530" y="3083560"/>
                    <a:pt x="262890" y="3176270"/>
                  </a:cubicBezTo>
                  <a:cubicBezTo>
                    <a:pt x="349250" y="3270250"/>
                    <a:pt x="457200" y="3342640"/>
                    <a:pt x="584200" y="3393440"/>
                  </a:cubicBezTo>
                  <a:cubicBezTo>
                    <a:pt x="707390" y="3441700"/>
                    <a:pt x="850900" y="3467100"/>
                    <a:pt x="1009650" y="3467100"/>
                  </a:cubicBezTo>
                  <a:cubicBezTo>
                    <a:pt x="1150620" y="3467100"/>
                    <a:pt x="1282700" y="3444240"/>
                    <a:pt x="1402080" y="3398520"/>
                  </a:cubicBezTo>
                  <a:cubicBezTo>
                    <a:pt x="1524000" y="3352800"/>
                    <a:pt x="1629410" y="3284220"/>
                    <a:pt x="1717040" y="3196590"/>
                  </a:cubicBezTo>
                  <a:cubicBezTo>
                    <a:pt x="1804670" y="3108960"/>
                    <a:pt x="1873250" y="3001010"/>
                    <a:pt x="1922780" y="2876550"/>
                  </a:cubicBezTo>
                  <a:cubicBezTo>
                    <a:pt x="1971040" y="2753360"/>
                    <a:pt x="1995170" y="2613660"/>
                    <a:pt x="1995170" y="2461260"/>
                  </a:cubicBezTo>
                  <a:cubicBezTo>
                    <a:pt x="1995170" y="2348230"/>
                    <a:pt x="1982470" y="2244090"/>
                    <a:pt x="1958340" y="2151380"/>
                  </a:cubicBezTo>
                  <a:cubicBezTo>
                    <a:pt x="1932940" y="2058670"/>
                    <a:pt x="1897380" y="1973580"/>
                    <a:pt x="1851660" y="1901190"/>
                  </a:cubicBezTo>
                  <a:close/>
                </a:path>
              </a:pathLst>
            </a:custGeom>
            <a:blipFill>
              <a:blip r:embed="rId5"/>
              <a:stretch>
                <a:fillRect l="-16707" t="-3682" r="-538788" b="-147333"/>
              </a:stretch>
            </a:blipFill>
          </p:spPr>
        </p:sp>
      </p:grpSp>
      <p:sp>
        <p:nvSpPr>
          <p:cNvPr id="20" name="TextBox 20"/>
          <p:cNvSpPr txBox="1"/>
          <p:nvPr/>
        </p:nvSpPr>
        <p:spPr>
          <a:xfrm>
            <a:off x="9726448" y="4749207"/>
            <a:ext cx="7532852" cy="850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6160"/>
              </a:lnSpc>
            </a:pPr>
            <a:r>
              <a:rPr lang="en-US" sz="4400" b="1">
                <a:solidFill>
                  <a:srgbClr val="FFFFFF"/>
                </a:solidFill>
                <a:latin typeface="Akzidenz-Grotesk Heavy"/>
                <a:ea typeface="Akzidenz-Grotesk Heavy"/>
                <a:cs typeface="Akzidenz-Grotesk Heavy"/>
                <a:sym typeface="Akzidenz-Grotesk Heavy"/>
              </a:rPr>
              <a:t>Слонимская Синогога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A50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321552" y="643214"/>
            <a:ext cx="8351643" cy="5014214"/>
            <a:chOff x="0" y="0"/>
            <a:chExt cx="1250841" cy="7509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50841" cy="750988"/>
            </a:xfrm>
            <a:custGeom>
              <a:avLst/>
              <a:gdLst/>
              <a:ahLst/>
              <a:cxnLst/>
              <a:rect l="l" t="t" r="r" b="b"/>
              <a:pathLst>
                <a:path w="1250841" h="750988">
                  <a:moveTo>
                    <a:pt x="46350" y="0"/>
                  </a:moveTo>
                  <a:lnTo>
                    <a:pt x="1204492" y="0"/>
                  </a:lnTo>
                  <a:cubicBezTo>
                    <a:pt x="1230090" y="0"/>
                    <a:pt x="1250841" y="20751"/>
                    <a:pt x="1250841" y="46350"/>
                  </a:cubicBezTo>
                  <a:lnTo>
                    <a:pt x="1250841" y="704639"/>
                  </a:lnTo>
                  <a:cubicBezTo>
                    <a:pt x="1250841" y="730237"/>
                    <a:pt x="1230090" y="750988"/>
                    <a:pt x="1204492" y="750988"/>
                  </a:cubicBezTo>
                  <a:lnTo>
                    <a:pt x="46350" y="750988"/>
                  </a:lnTo>
                  <a:cubicBezTo>
                    <a:pt x="20751" y="750988"/>
                    <a:pt x="0" y="730237"/>
                    <a:pt x="0" y="704639"/>
                  </a:cubicBezTo>
                  <a:lnTo>
                    <a:pt x="0" y="46350"/>
                  </a:lnTo>
                  <a:cubicBezTo>
                    <a:pt x="0" y="20751"/>
                    <a:pt x="20751" y="0"/>
                    <a:pt x="46350" y="0"/>
                  </a:cubicBezTo>
                  <a:close/>
                </a:path>
              </a:pathLst>
            </a:custGeom>
            <a:blipFill>
              <a:blip r:embed="rId2"/>
              <a:stretch>
                <a:fillRect t="-2541" b="-2541"/>
              </a:stretch>
            </a:blipFill>
          </p:spPr>
        </p:sp>
      </p:grpSp>
      <p:grpSp>
        <p:nvGrpSpPr>
          <p:cNvPr id="4" name="Group 4"/>
          <p:cNvGrpSpPr/>
          <p:nvPr/>
        </p:nvGrpSpPr>
        <p:grpSpPr>
          <a:xfrm>
            <a:off x="-380046" y="4968391"/>
            <a:ext cx="11563672" cy="11563672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2592F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028700" y="4265980"/>
            <a:ext cx="7374412" cy="5232513"/>
            <a:chOff x="0" y="0"/>
            <a:chExt cx="1245624" cy="883832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245624" cy="883832"/>
            </a:xfrm>
            <a:custGeom>
              <a:avLst/>
              <a:gdLst/>
              <a:ahLst/>
              <a:cxnLst/>
              <a:rect l="l" t="t" r="r" b="b"/>
              <a:pathLst>
                <a:path w="1245624" h="883832">
                  <a:moveTo>
                    <a:pt x="52492" y="0"/>
                  </a:moveTo>
                  <a:lnTo>
                    <a:pt x="1193132" y="0"/>
                  </a:lnTo>
                  <a:cubicBezTo>
                    <a:pt x="1222122" y="0"/>
                    <a:pt x="1245624" y="23501"/>
                    <a:pt x="1245624" y="52492"/>
                  </a:cubicBezTo>
                  <a:lnTo>
                    <a:pt x="1245624" y="831340"/>
                  </a:lnTo>
                  <a:cubicBezTo>
                    <a:pt x="1245624" y="860331"/>
                    <a:pt x="1222122" y="883832"/>
                    <a:pt x="1193132" y="883832"/>
                  </a:cubicBezTo>
                  <a:lnTo>
                    <a:pt x="52492" y="883832"/>
                  </a:lnTo>
                  <a:cubicBezTo>
                    <a:pt x="38570" y="883832"/>
                    <a:pt x="25219" y="878302"/>
                    <a:pt x="15374" y="868458"/>
                  </a:cubicBezTo>
                  <a:cubicBezTo>
                    <a:pt x="5530" y="858613"/>
                    <a:pt x="0" y="845262"/>
                    <a:pt x="0" y="831340"/>
                  </a:cubicBezTo>
                  <a:lnTo>
                    <a:pt x="0" y="52492"/>
                  </a:lnTo>
                  <a:cubicBezTo>
                    <a:pt x="0" y="23501"/>
                    <a:pt x="23501" y="0"/>
                    <a:pt x="52492" y="0"/>
                  </a:cubicBezTo>
                  <a:close/>
                </a:path>
              </a:pathLst>
            </a:custGeom>
            <a:blipFill>
              <a:blip r:embed="rId3"/>
              <a:stretch>
                <a:fillRect t="-759" b="-38894"/>
              </a:stretch>
            </a:blipFill>
          </p:spPr>
        </p:sp>
      </p:grpSp>
      <p:sp>
        <p:nvSpPr>
          <p:cNvPr id="9" name="Freeform 9"/>
          <p:cNvSpPr/>
          <p:nvPr/>
        </p:nvSpPr>
        <p:spPr>
          <a:xfrm>
            <a:off x="-1071180" y="8060832"/>
            <a:ext cx="12254807" cy="5958900"/>
          </a:xfrm>
          <a:custGeom>
            <a:avLst/>
            <a:gdLst/>
            <a:ahLst/>
            <a:cxnLst/>
            <a:rect l="l" t="t" r="r" b="b"/>
            <a:pathLst>
              <a:path w="12254807" h="5958900">
                <a:moveTo>
                  <a:pt x="0" y="0"/>
                </a:moveTo>
                <a:lnTo>
                  <a:pt x="12254807" y="0"/>
                </a:lnTo>
                <a:lnTo>
                  <a:pt x="12254807" y="5958899"/>
                </a:lnTo>
                <a:lnTo>
                  <a:pt x="0" y="595889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rot="1041007">
            <a:off x="12847742" y="9712919"/>
            <a:ext cx="3595908" cy="1148163"/>
          </a:xfrm>
          <a:custGeom>
            <a:avLst/>
            <a:gdLst/>
            <a:ahLst/>
            <a:cxnLst/>
            <a:rect l="l" t="t" r="r" b="b"/>
            <a:pathLst>
              <a:path w="3595908" h="1148163">
                <a:moveTo>
                  <a:pt x="0" y="0"/>
                </a:moveTo>
                <a:lnTo>
                  <a:pt x="3595908" y="0"/>
                </a:lnTo>
                <a:lnTo>
                  <a:pt x="3595908" y="1148162"/>
                </a:lnTo>
                <a:lnTo>
                  <a:pt x="0" y="114816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-3573753" y="7809738"/>
            <a:ext cx="7147506" cy="5295111"/>
          </a:xfrm>
          <a:custGeom>
            <a:avLst/>
            <a:gdLst/>
            <a:ahLst/>
            <a:cxnLst/>
            <a:rect l="l" t="t" r="r" b="b"/>
            <a:pathLst>
              <a:path w="7147506" h="5295111">
                <a:moveTo>
                  <a:pt x="0" y="0"/>
                </a:moveTo>
                <a:lnTo>
                  <a:pt x="7147506" y="0"/>
                </a:lnTo>
                <a:lnTo>
                  <a:pt x="7147506" y="5295111"/>
                </a:lnTo>
                <a:lnTo>
                  <a:pt x="0" y="529511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0203101" y="8517571"/>
            <a:ext cx="1370602" cy="1370602"/>
          </a:xfrm>
          <a:custGeom>
            <a:avLst/>
            <a:gdLst/>
            <a:ahLst/>
            <a:cxnLst/>
            <a:rect l="l" t="t" r="r" b="b"/>
            <a:pathLst>
              <a:path w="1370602" h="1370602">
                <a:moveTo>
                  <a:pt x="0" y="0"/>
                </a:moveTo>
                <a:lnTo>
                  <a:pt x="1370602" y="0"/>
                </a:lnTo>
                <a:lnTo>
                  <a:pt x="1370602" y="1370602"/>
                </a:lnTo>
                <a:lnTo>
                  <a:pt x="0" y="137060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grpSp>
        <p:nvGrpSpPr>
          <p:cNvPr id="13" name="Group 13"/>
          <p:cNvGrpSpPr/>
          <p:nvPr/>
        </p:nvGrpSpPr>
        <p:grpSpPr>
          <a:xfrm>
            <a:off x="1028700" y="1028700"/>
            <a:ext cx="1618870" cy="2925616"/>
            <a:chOff x="0" y="0"/>
            <a:chExt cx="3148584" cy="5690108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3148584" cy="5690108"/>
            </a:xfrm>
            <a:custGeom>
              <a:avLst/>
              <a:gdLst/>
              <a:ahLst/>
              <a:cxnLst/>
              <a:rect l="l" t="t" r="r" b="b"/>
              <a:pathLst>
                <a:path w="3148584" h="5690108">
                  <a:moveTo>
                    <a:pt x="1685671" y="5690108"/>
                  </a:moveTo>
                  <a:lnTo>
                    <a:pt x="1685671" y="4789170"/>
                  </a:lnTo>
                  <a:lnTo>
                    <a:pt x="0" y="4789170"/>
                  </a:lnTo>
                  <a:lnTo>
                    <a:pt x="0" y="3901059"/>
                  </a:lnTo>
                  <a:lnTo>
                    <a:pt x="1075309" y="0"/>
                  </a:lnTo>
                  <a:lnTo>
                    <a:pt x="2845054" y="0"/>
                  </a:lnTo>
                  <a:lnTo>
                    <a:pt x="2845054" y="3839718"/>
                  </a:lnTo>
                  <a:lnTo>
                    <a:pt x="3148584" y="3839718"/>
                  </a:lnTo>
                  <a:lnTo>
                    <a:pt x="3148584" y="4789170"/>
                  </a:lnTo>
                  <a:lnTo>
                    <a:pt x="2845054" y="4789170"/>
                  </a:lnTo>
                  <a:lnTo>
                    <a:pt x="2845054" y="5690108"/>
                  </a:lnTo>
                  <a:lnTo>
                    <a:pt x="1685671" y="5690108"/>
                  </a:lnTo>
                  <a:close/>
                  <a:moveTo>
                    <a:pt x="1013968" y="3839718"/>
                  </a:moveTo>
                  <a:lnTo>
                    <a:pt x="1685671" y="3839718"/>
                  </a:lnTo>
                  <a:lnTo>
                    <a:pt x="1685671" y="975233"/>
                  </a:lnTo>
                  <a:lnTo>
                    <a:pt x="1013968" y="3839718"/>
                  </a:lnTo>
                  <a:close/>
                </a:path>
              </a:pathLst>
            </a:custGeom>
            <a:blipFill>
              <a:blip r:embed="rId10"/>
              <a:stretch>
                <a:fillRect l="-1267258" t="-12158" r="-115493" b="-463663"/>
              </a:stretch>
            </a:blipFill>
          </p:spPr>
        </p:sp>
      </p:grpSp>
      <p:sp>
        <p:nvSpPr>
          <p:cNvPr id="15" name="TextBox 15"/>
          <p:cNvSpPr txBox="1"/>
          <p:nvPr/>
        </p:nvSpPr>
        <p:spPr>
          <a:xfrm>
            <a:off x="13265484" y="1728428"/>
            <a:ext cx="3993816" cy="1880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7139"/>
              </a:lnSpc>
            </a:pPr>
            <a:r>
              <a:rPr lang="en-US" sz="5100" b="1" dirty="0" err="1">
                <a:solidFill>
                  <a:srgbClr val="FFFFFF"/>
                </a:solidFill>
                <a:latin typeface="Akzidenz-Grotesk Heavy"/>
                <a:ea typeface="Akzidenz-Grotesk Heavy"/>
                <a:cs typeface="Akzidenz-Grotesk Heavy"/>
                <a:sym typeface="Akzidenz-Grotesk Heavy"/>
              </a:rPr>
              <a:t>Площадь</a:t>
            </a:r>
            <a:endParaRPr lang="en-US" sz="5100" b="1" dirty="0">
              <a:solidFill>
                <a:srgbClr val="FFFFFF"/>
              </a:solidFill>
              <a:latin typeface="Akzidenz-Grotesk Heavy"/>
              <a:ea typeface="Akzidenz-Grotesk Heavy"/>
              <a:cs typeface="Akzidenz-Grotesk Heavy"/>
              <a:sym typeface="Akzidenz-Grotesk Heavy"/>
            </a:endParaRPr>
          </a:p>
          <a:p>
            <a:pPr algn="r">
              <a:lnSpc>
                <a:spcPts val="7139"/>
              </a:lnSpc>
            </a:pPr>
            <a:r>
              <a:rPr lang="en-US" sz="5100" b="1" dirty="0" err="1">
                <a:solidFill>
                  <a:srgbClr val="FFFFFF"/>
                </a:solidFill>
                <a:latin typeface="Akzidenz-Grotesk Heavy"/>
                <a:ea typeface="Akzidenz-Grotesk Heavy"/>
                <a:cs typeface="Akzidenz-Grotesk Heavy"/>
                <a:sym typeface="Akzidenz-Grotesk Heavy"/>
              </a:rPr>
              <a:t>Ленина</a:t>
            </a:r>
            <a:endParaRPr lang="en-US" sz="5100" b="1" dirty="0">
              <a:solidFill>
                <a:srgbClr val="FFFFFF"/>
              </a:solidFill>
              <a:latin typeface="Akzidenz-Grotesk Heavy"/>
              <a:ea typeface="Akzidenz-Grotesk Heavy"/>
              <a:cs typeface="Akzidenz-Grotesk Heavy"/>
              <a:sym typeface="Akzidenz-Grotesk Heavy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2032092" y="5189645"/>
            <a:ext cx="5227208" cy="33375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940"/>
              </a:lnSpc>
            </a:pP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Лев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Сапега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—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ключевая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историческая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фигура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Слонима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!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Этот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выдающийся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человек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оставил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глубокий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след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в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истории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нашего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города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. 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Под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руководством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Льва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Сапеги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Слоним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стал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важным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центром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торговли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и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ремесел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. В 1591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году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,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по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его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ходатайству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,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Слониму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было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присвоено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Магдебургское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право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, а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городу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был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дарован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герб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.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A50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672989" y="4328939"/>
            <a:ext cx="11563672" cy="11563672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2592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4568497" y="75681"/>
            <a:ext cx="10135638" cy="10135638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2592F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609352" y="683168"/>
            <a:ext cx="1216134" cy="1216134"/>
          </a:xfrm>
          <a:custGeom>
            <a:avLst/>
            <a:gdLst/>
            <a:ahLst/>
            <a:cxnLst/>
            <a:rect l="l" t="t" r="r" b="b"/>
            <a:pathLst>
              <a:path w="1216134" h="1216134">
                <a:moveTo>
                  <a:pt x="0" y="0"/>
                </a:moveTo>
                <a:lnTo>
                  <a:pt x="1216134" y="0"/>
                </a:lnTo>
                <a:lnTo>
                  <a:pt x="1216134" y="1216134"/>
                </a:lnTo>
                <a:lnTo>
                  <a:pt x="0" y="121613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2244834" y="403899"/>
            <a:ext cx="7481614" cy="5277488"/>
            <a:chOff x="0" y="0"/>
            <a:chExt cx="1159098" cy="817621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159098" cy="817621"/>
            </a:xfrm>
            <a:custGeom>
              <a:avLst/>
              <a:gdLst/>
              <a:ahLst/>
              <a:cxnLst/>
              <a:rect l="l" t="t" r="r" b="b"/>
              <a:pathLst>
                <a:path w="1159098" h="817621">
                  <a:moveTo>
                    <a:pt x="51740" y="0"/>
                  </a:moveTo>
                  <a:lnTo>
                    <a:pt x="1107358" y="0"/>
                  </a:lnTo>
                  <a:cubicBezTo>
                    <a:pt x="1121080" y="0"/>
                    <a:pt x="1134241" y="5451"/>
                    <a:pt x="1143944" y="15154"/>
                  </a:cubicBezTo>
                  <a:cubicBezTo>
                    <a:pt x="1153647" y="24857"/>
                    <a:pt x="1159098" y="38017"/>
                    <a:pt x="1159098" y="51740"/>
                  </a:cubicBezTo>
                  <a:lnTo>
                    <a:pt x="1159098" y="765881"/>
                  </a:lnTo>
                  <a:cubicBezTo>
                    <a:pt x="1159098" y="794456"/>
                    <a:pt x="1135933" y="817621"/>
                    <a:pt x="1107358" y="817621"/>
                  </a:cubicBezTo>
                  <a:lnTo>
                    <a:pt x="51740" y="817621"/>
                  </a:lnTo>
                  <a:cubicBezTo>
                    <a:pt x="38017" y="817621"/>
                    <a:pt x="24857" y="812170"/>
                    <a:pt x="15154" y="802467"/>
                  </a:cubicBezTo>
                  <a:cubicBezTo>
                    <a:pt x="5451" y="792764"/>
                    <a:pt x="0" y="779603"/>
                    <a:pt x="0" y="765881"/>
                  </a:cubicBezTo>
                  <a:lnTo>
                    <a:pt x="0" y="51740"/>
                  </a:lnTo>
                  <a:cubicBezTo>
                    <a:pt x="0" y="38017"/>
                    <a:pt x="5451" y="24857"/>
                    <a:pt x="15154" y="15154"/>
                  </a:cubicBezTo>
                  <a:cubicBezTo>
                    <a:pt x="24857" y="5451"/>
                    <a:pt x="38017" y="0"/>
                    <a:pt x="51740" y="0"/>
                  </a:cubicBezTo>
                  <a:close/>
                </a:path>
              </a:pathLst>
            </a:custGeom>
            <a:blipFill>
              <a:blip r:embed="rId4"/>
              <a:stretch>
                <a:fillRect t="-1164" b="-1164"/>
              </a:stretch>
            </a:blipFill>
          </p:spPr>
        </p:sp>
      </p:grpSp>
      <p:grpSp>
        <p:nvGrpSpPr>
          <p:cNvPr id="11" name="Group 11"/>
          <p:cNvGrpSpPr/>
          <p:nvPr/>
        </p:nvGrpSpPr>
        <p:grpSpPr>
          <a:xfrm>
            <a:off x="499322" y="4277678"/>
            <a:ext cx="7481614" cy="5277488"/>
            <a:chOff x="0" y="0"/>
            <a:chExt cx="1159098" cy="817621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159098" cy="817621"/>
            </a:xfrm>
            <a:custGeom>
              <a:avLst/>
              <a:gdLst/>
              <a:ahLst/>
              <a:cxnLst/>
              <a:rect l="l" t="t" r="r" b="b"/>
              <a:pathLst>
                <a:path w="1159098" h="817621">
                  <a:moveTo>
                    <a:pt x="51740" y="0"/>
                  </a:moveTo>
                  <a:lnTo>
                    <a:pt x="1107358" y="0"/>
                  </a:lnTo>
                  <a:cubicBezTo>
                    <a:pt x="1121080" y="0"/>
                    <a:pt x="1134241" y="5451"/>
                    <a:pt x="1143944" y="15154"/>
                  </a:cubicBezTo>
                  <a:cubicBezTo>
                    <a:pt x="1153647" y="24857"/>
                    <a:pt x="1159098" y="38017"/>
                    <a:pt x="1159098" y="51740"/>
                  </a:cubicBezTo>
                  <a:lnTo>
                    <a:pt x="1159098" y="765881"/>
                  </a:lnTo>
                  <a:cubicBezTo>
                    <a:pt x="1159098" y="794456"/>
                    <a:pt x="1135933" y="817621"/>
                    <a:pt x="1107358" y="817621"/>
                  </a:cubicBezTo>
                  <a:lnTo>
                    <a:pt x="51740" y="817621"/>
                  </a:lnTo>
                  <a:cubicBezTo>
                    <a:pt x="38017" y="817621"/>
                    <a:pt x="24857" y="812170"/>
                    <a:pt x="15154" y="802467"/>
                  </a:cubicBezTo>
                  <a:cubicBezTo>
                    <a:pt x="5451" y="792764"/>
                    <a:pt x="0" y="779603"/>
                    <a:pt x="0" y="765881"/>
                  </a:cubicBezTo>
                  <a:lnTo>
                    <a:pt x="0" y="51740"/>
                  </a:lnTo>
                  <a:cubicBezTo>
                    <a:pt x="0" y="38017"/>
                    <a:pt x="5451" y="24857"/>
                    <a:pt x="15154" y="15154"/>
                  </a:cubicBezTo>
                  <a:cubicBezTo>
                    <a:pt x="24857" y="5451"/>
                    <a:pt x="38017" y="0"/>
                    <a:pt x="51740" y="0"/>
                  </a:cubicBezTo>
                  <a:close/>
                </a:path>
              </a:pathLst>
            </a:custGeom>
            <a:blipFill>
              <a:blip r:embed="rId5"/>
              <a:stretch>
                <a:fillRect l="-79614"/>
              </a:stretch>
            </a:blipFill>
          </p:spPr>
        </p:sp>
      </p:grpSp>
      <p:sp>
        <p:nvSpPr>
          <p:cNvPr id="13" name="Freeform 13"/>
          <p:cNvSpPr/>
          <p:nvPr/>
        </p:nvSpPr>
        <p:spPr>
          <a:xfrm>
            <a:off x="-4409570" y="2317792"/>
            <a:ext cx="5626989" cy="8229600"/>
          </a:xfrm>
          <a:custGeom>
            <a:avLst/>
            <a:gdLst/>
            <a:ahLst/>
            <a:cxnLst/>
            <a:rect l="l" t="t" r="r" b="b"/>
            <a:pathLst>
              <a:path w="5626989" h="8229600">
                <a:moveTo>
                  <a:pt x="0" y="0"/>
                </a:moveTo>
                <a:lnTo>
                  <a:pt x="5626989" y="0"/>
                </a:lnTo>
                <a:lnTo>
                  <a:pt x="5626989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 rot="-9073429">
            <a:off x="14505807" y="-157751"/>
            <a:ext cx="5267319" cy="1681839"/>
          </a:xfrm>
          <a:custGeom>
            <a:avLst/>
            <a:gdLst/>
            <a:ahLst/>
            <a:cxnLst/>
            <a:rect l="l" t="t" r="r" b="b"/>
            <a:pathLst>
              <a:path w="5267319" h="1681839">
                <a:moveTo>
                  <a:pt x="0" y="0"/>
                </a:moveTo>
                <a:lnTo>
                  <a:pt x="5267319" y="0"/>
                </a:lnTo>
                <a:lnTo>
                  <a:pt x="5267319" y="1681839"/>
                </a:lnTo>
                <a:lnTo>
                  <a:pt x="0" y="168183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3492874" y="3810997"/>
            <a:ext cx="933362" cy="933362"/>
          </a:xfrm>
          <a:custGeom>
            <a:avLst/>
            <a:gdLst/>
            <a:ahLst/>
            <a:cxnLst/>
            <a:rect l="l" t="t" r="r" b="b"/>
            <a:pathLst>
              <a:path w="933362" h="933362">
                <a:moveTo>
                  <a:pt x="0" y="0"/>
                </a:moveTo>
                <a:lnTo>
                  <a:pt x="933362" y="0"/>
                </a:lnTo>
                <a:lnTo>
                  <a:pt x="933362" y="933362"/>
                </a:lnTo>
                <a:lnTo>
                  <a:pt x="0" y="93336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8798746" y="8999556"/>
            <a:ext cx="1111220" cy="1111220"/>
          </a:xfrm>
          <a:custGeom>
            <a:avLst/>
            <a:gdLst/>
            <a:ahLst/>
            <a:cxnLst/>
            <a:rect l="l" t="t" r="r" b="b"/>
            <a:pathLst>
              <a:path w="1111220" h="1111220">
                <a:moveTo>
                  <a:pt x="0" y="0"/>
                </a:moveTo>
                <a:lnTo>
                  <a:pt x="1111220" y="0"/>
                </a:lnTo>
                <a:lnTo>
                  <a:pt x="1111220" y="1111220"/>
                </a:lnTo>
                <a:lnTo>
                  <a:pt x="0" y="11112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17" name="Group 17"/>
          <p:cNvGrpSpPr/>
          <p:nvPr/>
        </p:nvGrpSpPr>
        <p:grpSpPr>
          <a:xfrm>
            <a:off x="15588207" y="1028700"/>
            <a:ext cx="1671093" cy="2840859"/>
            <a:chOff x="0" y="0"/>
            <a:chExt cx="2006600" cy="341122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2005330" cy="3411220"/>
            </a:xfrm>
            <a:custGeom>
              <a:avLst/>
              <a:gdLst/>
              <a:ahLst/>
              <a:cxnLst/>
              <a:rect l="l" t="t" r="r" b="b"/>
              <a:pathLst>
                <a:path w="2005330" h="3411220">
                  <a:moveTo>
                    <a:pt x="1766570" y="1388110"/>
                  </a:moveTo>
                  <a:cubicBezTo>
                    <a:pt x="1689100" y="1291590"/>
                    <a:pt x="1596390" y="1219200"/>
                    <a:pt x="1490980" y="1170940"/>
                  </a:cubicBezTo>
                  <a:cubicBezTo>
                    <a:pt x="1386840" y="1123950"/>
                    <a:pt x="1275080" y="1099820"/>
                    <a:pt x="1156970" y="1099820"/>
                  </a:cubicBezTo>
                  <a:cubicBezTo>
                    <a:pt x="1035050" y="1099820"/>
                    <a:pt x="929640" y="1120140"/>
                    <a:pt x="845820" y="1159510"/>
                  </a:cubicBezTo>
                  <a:cubicBezTo>
                    <a:pt x="844550" y="1160780"/>
                    <a:pt x="843280" y="1160780"/>
                    <a:pt x="840740" y="1162050"/>
                  </a:cubicBezTo>
                  <a:lnTo>
                    <a:pt x="867410" y="728980"/>
                  </a:lnTo>
                  <a:lnTo>
                    <a:pt x="1875790" y="728980"/>
                  </a:lnTo>
                  <a:lnTo>
                    <a:pt x="1875790" y="0"/>
                  </a:lnTo>
                  <a:lnTo>
                    <a:pt x="193040" y="0"/>
                  </a:lnTo>
                  <a:lnTo>
                    <a:pt x="78740" y="1939290"/>
                  </a:lnTo>
                  <a:lnTo>
                    <a:pt x="774700" y="2038350"/>
                  </a:lnTo>
                  <a:lnTo>
                    <a:pt x="807720" y="1963420"/>
                  </a:lnTo>
                  <a:cubicBezTo>
                    <a:pt x="835660" y="1901190"/>
                    <a:pt x="869950" y="1847850"/>
                    <a:pt x="911860" y="1807210"/>
                  </a:cubicBezTo>
                  <a:cubicBezTo>
                    <a:pt x="943610" y="1776730"/>
                    <a:pt x="982980" y="1761490"/>
                    <a:pt x="1036320" y="1761490"/>
                  </a:cubicBezTo>
                  <a:cubicBezTo>
                    <a:pt x="1060450" y="1761490"/>
                    <a:pt x="1080770" y="1767840"/>
                    <a:pt x="1101090" y="1780540"/>
                  </a:cubicBezTo>
                  <a:cubicBezTo>
                    <a:pt x="1123950" y="1795780"/>
                    <a:pt x="1145540" y="1819910"/>
                    <a:pt x="1165860" y="1854200"/>
                  </a:cubicBezTo>
                  <a:cubicBezTo>
                    <a:pt x="1188720" y="1892300"/>
                    <a:pt x="1206500" y="1943100"/>
                    <a:pt x="1220470" y="2002790"/>
                  </a:cubicBezTo>
                  <a:cubicBezTo>
                    <a:pt x="1234440" y="2065020"/>
                    <a:pt x="1242060" y="2138680"/>
                    <a:pt x="1242060" y="2221230"/>
                  </a:cubicBezTo>
                  <a:cubicBezTo>
                    <a:pt x="1242060" y="2316480"/>
                    <a:pt x="1234440" y="2400300"/>
                    <a:pt x="1219200" y="2470150"/>
                  </a:cubicBezTo>
                  <a:cubicBezTo>
                    <a:pt x="1205230" y="2537460"/>
                    <a:pt x="1184910" y="2592070"/>
                    <a:pt x="1160780" y="2633980"/>
                  </a:cubicBezTo>
                  <a:cubicBezTo>
                    <a:pt x="1139190" y="2670810"/>
                    <a:pt x="1115060" y="2697480"/>
                    <a:pt x="1088390" y="2713990"/>
                  </a:cubicBezTo>
                  <a:cubicBezTo>
                    <a:pt x="1064260" y="2729230"/>
                    <a:pt x="1037590" y="2736850"/>
                    <a:pt x="1007110" y="2736850"/>
                  </a:cubicBezTo>
                  <a:cubicBezTo>
                    <a:pt x="972820" y="2736850"/>
                    <a:pt x="944880" y="2729230"/>
                    <a:pt x="919480" y="2713990"/>
                  </a:cubicBezTo>
                  <a:cubicBezTo>
                    <a:pt x="891540" y="2696210"/>
                    <a:pt x="867410" y="2670810"/>
                    <a:pt x="847090" y="2635250"/>
                  </a:cubicBezTo>
                  <a:cubicBezTo>
                    <a:pt x="824230" y="2595880"/>
                    <a:pt x="805180" y="2545080"/>
                    <a:pt x="792480" y="2486660"/>
                  </a:cubicBezTo>
                  <a:cubicBezTo>
                    <a:pt x="778510" y="2423160"/>
                    <a:pt x="772160" y="2352040"/>
                    <a:pt x="772160" y="2273300"/>
                  </a:cubicBezTo>
                  <a:lnTo>
                    <a:pt x="772160" y="2165350"/>
                  </a:lnTo>
                  <a:lnTo>
                    <a:pt x="0" y="2165350"/>
                  </a:lnTo>
                  <a:lnTo>
                    <a:pt x="0" y="2273300"/>
                  </a:lnTo>
                  <a:cubicBezTo>
                    <a:pt x="0" y="2443480"/>
                    <a:pt x="22860" y="2599690"/>
                    <a:pt x="69850" y="2738120"/>
                  </a:cubicBezTo>
                  <a:cubicBezTo>
                    <a:pt x="116840" y="2879090"/>
                    <a:pt x="185420" y="2999740"/>
                    <a:pt x="271780" y="3098800"/>
                  </a:cubicBezTo>
                  <a:cubicBezTo>
                    <a:pt x="359410" y="3199130"/>
                    <a:pt x="468630" y="3277870"/>
                    <a:pt x="593090" y="3331210"/>
                  </a:cubicBezTo>
                  <a:cubicBezTo>
                    <a:pt x="716280" y="3384550"/>
                    <a:pt x="855980" y="3411220"/>
                    <a:pt x="1005840" y="3411220"/>
                  </a:cubicBezTo>
                  <a:cubicBezTo>
                    <a:pt x="1156970" y="3411220"/>
                    <a:pt x="1296670" y="3384550"/>
                    <a:pt x="1419860" y="3331210"/>
                  </a:cubicBezTo>
                  <a:cubicBezTo>
                    <a:pt x="1545590" y="3276600"/>
                    <a:pt x="1653540" y="3196590"/>
                    <a:pt x="1741170" y="3091180"/>
                  </a:cubicBezTo>
                  <a:cubicBezTo>
                    <a:pt x="1827530" y="2988310"/>
                    <a:pt x="1893570" y="2861310"/>
                    <a:pt x="1939290" y="2713990"/>
                  </a:cubicBezTo>
                  <a:cubicBezTo>
                    <a:pt x="1983740" y="2570480"/>
                    <a:pt x="2005330" y="2405380"/>
                    <a:pt x="2005330" y="2222500"/>
                  </a:cubicBezTo>
                  <a:cubicBezTo>
                    <a:pt x="2005330" y="2039620"/>
                    <a:pt x="1985010" y="1878330"/>
                    <a:pt x="1943100" y="1741170"/>
                  </a:cubicBezTo>
                  <a:cubicBezTo>
                    <a:pt x="1902460" y="1600200"/>
                    <a:pt x="1842770" y="1482090"/>
                    <a:pt x="1766570" y="1388110"/>
                  </a:cubicBezTo>
                  <a:close/>
                </a:path>
              </a:pathLst>
            </a:custGeom>
            <a:blipFill>
              <a:blip r:embed="rId4"/>
              <a:stretch>
                <a:fillRect l="-643034" t="-27253" r="-580283" b="-434270"/>
              </a:stretch>
            </a:blipFill>
          </p:spPr>
        </p:sp>
      </p:grpSp>
      <p:sp>
        <p:nvSpPr>
          <p:cNvPr id="19" name="TextBox 19"/>
          <p:cNvSpPr txBox="1"/>
          <p:nvPr/>
        </p:nvSpPr>
        <p:spPr>
          <a:xfrm>
            <a:off x="9442656" y="6030267"/>
            <a:ext cx="7696810" cy="37090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940"/>
              </a:lnSpc>
            </a:pPr>
            <a:r>
              <a:rPr lang="en-US" sz="21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Слонимский</a:t>
            </a:r>
            <a:r>
              <a:rPr lang="en-US" sz="21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1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драматический</a:t>
            </a:r>
            <a:r>
              <a:rPr lang="en-US" sz="21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1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театр</a:t>
            </a:r>
            <a:r>
              <a:rPr lang="en-US" sz="21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1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появился</a:t>
            </a:r>
            <a:r>
              <a:rPr lang="en-US" sz="21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в 1990 </a:t>
            </a:r>
            <a:r>
              <a:rPr lang="en-US" sz="21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году</a:t>
            </a:r>
            <a:r>
              <a:rPr lang="en-US" sz="21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.</a:t>
            </a:r>
          </a:p>
          <a:p>
            <a:pPr algn="just">
              <a:lnSpc>
                <a:spcPts val="2940"/>
              </a:lnSpc>
            </a:pPr>
            <a:r>
              <a:rPr lang="en-US" sz="21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Драмтеатр</a:t>
            </a:r>
            <a:r>
              <a:rPr lang="en-US" sz="21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1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находится</a:t>
            </a:r>
            <a:r>
              <a:rPr lang="en-US" sz="21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в </a:t>
            </a:r>
            <a:r>
              <a:rPr lang="en-US" sz="21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здании</a:t>
            </a:r>
            <a:r>
              <a:rPr lang="en-US" sz="21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1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Народного</a:t>
            </a:r>
            <a:r>
              <a:rPr lang="en-US" sz="21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1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дома</a:t>
            </a:r>
            <a:r>
              <a:rPr lang="en-US" sz="21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, </a:t>
            </a:r>
            <a:r>
              <a:rPr lang="en-US" sz="21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который</a:t>
            </a:r>
            <a:r>
              <a:rPr lang="en-US" sz="21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1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стал</a:t>
            </a:r>
            <a:r>
              <a:rPr lang="en-US" sz="21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1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памятником</a:t>
            </a:r>
            <a:r>
              <a:rPr lang="en-US" sz="21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1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историко-культурного</a:t>
            </a:r>
            <a:r>
              <a:rPr lang="en-US" sz="21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1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наследия</a:t>
            </a:r>
            <a:r>
              <a:rPr lang="en-US" sz="21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.</a:t>
            </a:r>
          </a:p>
          <a:p>
            <a:pPr algn="just">
              <a:lnSpc>
                <a:spcPts val="2940"/>
              </a:lnSpc>
            </a:pPr>
            <a:r>
              <a:rPr lang="en-US" sz="21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Актерская</a:t>
            </a:r>
            <a:r>
              <a:rPr lang="en-US" sz="21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1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труппа</a:t>
            </a:r>
            <a:r>
              <a:rPr lang="en-US" sz="21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1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преимущественно</a:t>
            </a:r>
            <a:r>
              <a:rPr lang="en-US" sz="21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- </a:t>
            </a:r>
            <a:r>
              <a:rPr lang="en-US" sz="21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из</a:t>
            </a:r>
            <a:r>
              <a:rPr lang="en-US" sz="21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1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выпускников</a:t>
            </a:r>
            <a:r>
              <a:rPr lang="en-US" sz="21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1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университета</a:t>
            </a:r>
            <a:r>
              <a:rPr lang="en-US" sz="21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1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культуры</a:t>
            </a:r>
            <a:r>
              <a:rPr lang="en-US" sz="21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и </a:t>
            </a:r>
            <a:r>
              <a:rPr lang="en-US" sz="21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академии</a:t>
            </a:r>
            <a:r>
              <a:rPr lang="en-US" sz="21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1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искусств</a:t>
            </a:r>
            <a:r>
              <a:rPr lang="en-US" sz="21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. </a:t>
            </a:r>
            <a:r>
              <a:rPr lang="en-US" sz="21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Театр</a:t>
            </a:r>
            <a:r>
              <a:rPr lang="en-US" sz="21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1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поставил</a:t>
            </a:r>
            <a:r>
              <a:rPr lang="en-US" sz="21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1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полсотни</a:t>
            </a:r>
            <a:r>
              <a:rPr lang="en-US" sz="21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1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спектаклей</a:t>
            </a:r>
            <a:r>
              <a:rPr lang="en-US" sz="21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. </a:t>
            </a:r>
            <a:r>
              <a:rPr lang="en-US" sz="21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Особенно</a:t>
            </a:r>
            <a:r>
              <a:rPr lang="en-US" sz="21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1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здесь</a:t>
            </a:r>
            <a:r>
              <a:rPr lang="en-US" sz="21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1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любимы</a:t>
            </a:r>
            <a:r>
              <a:rPr lang="en-US" sz="21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1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зрителем</a:t>
            </a:r>
            <a:r>
              <a:rPr lang="en-US" sz="21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1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комедии</a:t>
            </a:r>
            <a:r>
              <a:rPr lang="en-US" sz="21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в </a:t>
            </a:r>
            <a:r>
              <a:rPr lang="en-US" sz="21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традициях</a:t>
            </a:r>
            <a:r>
              <a:rPr lang="en-US" sz="21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1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белорусского</a:t>
            </a:r>
            <a:r>
              <a:rPr lang="en-US" sz="21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1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народного</a:t>
            </a:r>
            <a:r>
              <a:rPr lang="en-US" sz="21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 </a:t>
            </a:r>
            <a:r>
              <a:rPr lang="en-US" sz="2100" b="1" dirty="0" err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театра</a:t>
            </a:r>
            <a:r>
              <a:rPr lang="en-US" sz="2100" b="1" dirty="0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.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9726448" y="4749207"/>
            <a:ext cx="7532852" cy="850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6160"/>
              </a:lnSpc>
            </a:pPr>
            <a:r>
              <a:rPr lang="en-US" sz="4400" b="1" dirty="0" err="1">
                <a:solidFill>
                  <a:srgbClr val="FFFFFF"/>
                </a:solidFill>
                <a:latin typeface="Akzidenz-Grotesk Heavy"/>
                <a:ea typeface="Akzidenz-Grotesk Heavy"/>
                <a:cs typeface="Akzidenz-Grotesk Heavy"/>
                <a:sym typeface="Akzidenz-Grotesk Heavy"/>
              </a:rPr>
              <a:t>Драматический</a:t>
            </a:r>
            <a:r>
              <a:rPr lang="en-US" sz="4400" b="1" dirty="0">
                <a:solidFill>
                  <a:srgbClr val="FFFFFF"/>
                </a:solidFill>
                <a:latin typeface="Akzidenz-Grotesk Heavy"/>
                <a:ea typeface="Akzidenz-Grotesk Heavy"/>
                <a:cs typeface="Akzidenz-Grotesk Heavy"/>
                <a:sym typeface="Akzidenz-Grotesk Heavy"/>
              </a:rPr>
              <a:t> </a:t>
            </a:r>
            <a:r>
              <a:rPr lang="en-US" sz="4400" b="1" dirty="0" err="1">
                <a:solidFill>
                  <a:srgbClr val="FFFFFF"/>
                </a:solidFill>
                <a:latin typeface="Akzidenz-Grotesk Heavy"/>
                <a:ea typeface="Akzidenz-Grotesk Heavy"/>
                <a:cs typeface="Akzidenz-Grotesk Heavy"/>
                <a:sym typeface="Akzidenz-Grotesk Heavy"/>
              </a:rPr>
              <a:t>театр</a:t>
            </a:r>
            <a:endParaRPr lang="en-US" sz="4400" b="1" dirty="0">
              <a:solidFill>
                <a:srgbClr val="FFFFFF"/>
              </a:solidFill>
              <a:latin typeface="Akzidenz-Grotesk Heavy"/>
              <a:ea typeface="Akzidenz-Grotesk Heavy"/>
              <a:cs typeface="Akzidenz-Grotesk Heavy"/>
              <a:sym typeface="Akzidenz-Grotesk Heavy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A50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321552" y="643214"/>
            <a:ext cx="8351643" cy="5014214"/>
            <a:chOff x="0" y="0"/>
            <a:chExt cx="1250841" cy="7509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50841" cy="750988"/>
            </a:xfrm>
            <a:custGeom>
              <a:avLst/>
              <a:gdLst/>
              <a:ahLst/>
              <a:cxnLst/>
              <a:rect l="l" t="t" r="r" b="b"/>
              <a:pathLst>
                <a:path w="1250841" h="750988">
                  <a:moveTo>
                    <a:pt x="46350" y="0"/>
                  </a:moveTo>
                  <a:lnTo>
                    <a:pt x="1204492" y="0"/>
                  </a:lnTo>
                  <a:cubicBezTo>
                    <a:pt x="1230090" y="0"/>
                    <a:pt x="1250841" y="20751"/>
                    <a:pt x="1250841" y="46350"/>
                  </a:cubicBezTo>
                  <a:lnTo>
                    <a:pt x="1250841" y="704639"/>
                  </a:lnTo>
                  <a:cubicBezTo>
                    <a:pt x="1250841" y="730237"/>
                    <a:pt x="1230090" y="750988"/>
                    <a:pt x="1204492" y="750988"/>
                  </a:cubicBezTo>
                  <a:lnTo>
                    <a:pt x="46350" y="750988"/>
                  </a:lnTo>
                  <a:cubicBezTo>
                    <a:pt x="20751" y="750988"/>
                    <a:pt x="0" y="730237"/>
                    <a:pt x="0" y="704639"/>
                  </a:cubicBezTo>
                  <a:lnTo>
                    <a:pt x="0" y="46350"/>
                  </a:lnTo>
                  <a:cubicBezTo>
                    <a:pt x="0" y="20751"/>
                    <a:pt x="20751" y="0"/>
                    <a:pt x="46350" y="0"/>
                  </a:cubicBezTo>
                  <a:close/>
                </a:path>
              </a:pathLst>
            </a:custGeom>
            <a:blipFill>
              <a:blip r:embed="rId2"/>
              <a:stretch>
                <a:fillRect t="-5570" b="-5570"/>
              </a:stretch>
            </a:blipFill>
          </p:spPr>
        </p:sp>
      </p:grpSp>
      <p:grpSp>
        <p:nvGrpSpPr>
          <p:cNvPr id="4" name="Group 4"/>
          <p:cNvGrpSpPr/>
          <p:nvPr/>
        </p:nvGrpSpPr>
        <p:grpSpPr>
          <a:xfrm>
            <a:off x="-380046" y="4968391"/>
            <a:ext cx="11563672" cy="11563672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2592F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028700" y="4265980"/>
            <a:ext cx="7374412" cy="5232513"/>
            <a:chOff x="0" y="0"/>
            <a:chExt cx="1245624" cy="883832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245624" cy="883832"/>
            </a:xfrm>
            <a:custGeom>
              <a:avLst/>
              <a:gdLst/>
              <a:ahLst/>
              <a:cxnLst/>
              <a:rect l="l" t="t" r="r" b="b"/>
              <a:pathLst>
                <a:path w="1245624" h="883832">
                  <a:moveTo>
                    <a:pt x="52492" y="0"/>
                  </a:moveTo>
                  <a:lnTo>
                    <a:pt x="1193132" y="0"/>
                  </a:lnTo>
                  <a:cubicBezTo>
                    <a:pt x="1222122" y="0"/>
                    <a:pt x="1245624" y="23501"/>
                    <a:pt x="1245624" y="52492"/>
                  </a:cubicBezTo>
                  <a:lnTo>
                    <a:pt x="1245624" y="831340"/>
                  </a:lnTo>
                  <a:cubicBezTo>
                    <a:pt x="1245624" y="860331"/>
                    <a:pt x="1222122" y="883832"/>
                    <a:pt x="1193132" y="883832"/>
                  </a:cubicBezTo>
                  <a:lnTo>
                    <a:pt x="52492" y="883832"/>
                  </a:lnTo>
                  <a:cubicBezTo>
                    <a:pt x="38570" y="883832"/>
                    <a:pt x="25219" y="878302"/>
                    <a:pt x="15374" y="868458"/>
                  </a:cubicBezTo>
                  <a:cubicBezTo>
                    <a:pt x="5530" y="858613"/>
                    <a:pt x="0" y="845262"/>
                    <a:pt x="0" y="831340"/>
                  </a:cubicBezTo>
                  <a:lnTo>
                    <a:pt x="0" y="52492"/>
                  </a:lnTo>
                  <a:cubicBezTo>
                    <a:pt x="0" y="23501"/>
                    <a:pt x="23501" y="0"/>
                    <a:pt x="52492" y="0"/>
                  </a:cubicBezTo>
                  <a:close/>
                </a:path>
              </a:pathLst>
            </a:custGeom>
            <a:blipFill>
              <a:blip r:embed="rId3"/>
              <a:stretch>
                <a:fillRect b="-40934"/>
              </a:stretch>
            </a:blipFill>
          </p:spPr>
        </p:sp>
      </p:grpSp>
      <p:sp>
        <p:nvSpPr>
          <p:cNvPr id="9" name="Freeform 9"/>
          <p:cNvSpPr/>
          <p:nvPr/>
        </p:nvSpPr>
        <p:spPr>
          <a:xfrm>
            <a:off x="-1071180" y="8060832"/>
            <a:ext cx="12254807" cy="5958900"/>
          </a:xfrm>
          <a:custGeom>
            <a:avLst/>
            <a:gdLst/>
            <a:ahLst/>
            <a:cxnLst/>
            <a:rect l="l" t="t" r="r" b="b"/>
            <a:pathLst>
              <a:path w="12254807" h="5958900">
                <a:moveTo>
                  <a:pt x="0" y="0"/>
                </a:moveTo>
                <a:lnTo>
                  <a:pt x="12254807" y="0"/>
                </a:lnTo>
                <a:lnTo>
                  <a:pt x="12254807" y="5958899"/>
                </a:lnTo>
                <a:lnTo>
                  <a:pt x="0" y="595889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rot="1041007">
            <a:off x="12847742" y="9712919"/>
            <a:ext cx="3595908" cy="1148163"/>
          </a:xfrm>
          <a:custGeom>
            <a:avLst/>
            <a:gdLst/>
            <a:ahLst/>
            <a:cxnLst/>
            <a:rect l="l" t="t" r="r" b="b"/>
            <a:pathLst>
              <a:path w="3595908" h="1148163">
                <a:moveTo>
                  <a:pt x="0" y="0"/>
                </a:moveTo>
                <a:lnTo>
                  <a:pt x="3595908" y="0"/>
                </a:lnTo>
                <a:lnTo>
                  <a:pt x="3595908" y="1148162"/>
                </a:lnTo>
                <a:lnTo>
                  <a:pt x="0" y="114816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-3573753" y="7809738"/>
            <a:ext cx="7147506" cy="5295111"/>
          </a:xfrm>
          <a:custGeom>
            <a:avLst/>
            <a:gdLst/>
            <a:ahLst/>
            <a:cxnLst/>
            <a:rect l="l" t="t" r="r" b="b"/>
            <a:pathLst>
              <a:path w="7147506" h="5295111">
                <a:moveTo>
                  <a:pt x="0" y="0"/>
                </a:moveTo>
                <a:lnTo>
                  <a:pt x="7147506" y="0"/>
                </a:lnTo>
                <a:lnTo>
                  <a:pt x="7147506" y="5295111"/>
                </a:lnTo>
                <a:lnTo>
                  <a:pt x="0" y="529511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0203101" y="8517571"/>
            <a:ext cx="1370602" cy="1370602"/>
          </a:xfrm>
          <a:custGeom>
            <a:avLst/>
            <a:gdLst/>
            <a:ahLst/>
            <a:cxnLst/>
            <a:rect l="l" t="t" r="r" b="b"/>
            <a:pathLst>
              <a:path w="1370602" h="1370602">
                <a:moveTo>
                  <a:pt x="0" y="0"/>
                </a:moveTo>
                <a:lnTo>
                  <a:pt x="1370602" y="0"/>
                </a:lnTo>
                <a:lnTo>
                  <a:pt x="1370602" y="1370602"/>
                </a:lnTo>
                <a:lnTo>
                  <a:pt x="0" y="137060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grpSp>
        <p:nvGrpSpPr>
          <p:cNvPr id="13" name="Group 13"/>
          <p:cNvGrpSpPr/>
          <p:nvPr/>
        </p:nvGrpSpPr>
        <p:grpSpPr>
          <a:xfrm>
            <a:off x="1028700" y="1028700"/>
            <a:ext cx="1524862" cy="2925616"/>
            <a:chOff x="0" y="0"/>
            <a:chExt cx="3016250" cy="5787009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3016377" cy="5787009"/>
            </a:xfrm>
            <a:custGeom>
              <a:avLst/>
              <a:gdLst/>
              <a:ahLst/>
              <a:cxnLst/>
              <a:rect l="l" t="t" r="r" b="b"/>
              <a:pathLst>
                <a:path w="3016377" h="5787009">
                  <a:moveTo>
                    <a:pt x="1533906" y="5787009"/>
                  </a:moveTo>
                  <a:cubicBezTo>
                    <a:pt x="1139952" y="5787009"/>
                    <a:pt x="831469" y="5719699"/>
                    <a:pt x="608711" y="5585206"/>
                  </a:cubicBezTo>
                  <a:cubicBezTo>
                    <a:pt x="385953" y="5450713"/>
                    <a:pt x="228727" y="5247767"/>
                    <a:pt x="137287" y="4976495"/>
                  </a:cubicBezTo>
                  <a:cubicBezTo>
                    <a:pt x="45720" y="4705096"/>
                    <a:pt x="0" y="4367149"/>
                    <a:pt x="0" y="3962400"/>
                  </a:cubicBezTo>
                  <a:lnTo>
                    <a:pt x="0" y="2425192"/>
                  </a:lnTo>
                  <a:cubicBezTo>
                    <a:pt x="0" y="2031238"/>
                    <a:pt x="16637" y="1683512"/>
                    <a:pt x="50038" y="1382141"/>
                  </a:cubicBezTo>
                  <a:cubicBezTo>
                    <a:pt x="83439" y="1080770"/>
                    <a:pt x="152781" y="827786"/>
                    <a:pt x="258318" y="623189"/>
                  </a:cubicBezTo>
                  <a:cubicBezTo>
                    <a:pt x="363728" y="418719"/>
                    <a:pt x="520954" y="263652"/>
                    <a:pt x="729742" y="158115"/>
                  </a:cubicBezTo>
                  <a:cubicBezTo>
                    <a:pt x="938657" y="52832"/>
                    <a:pt x="1217422" y="0"/>
                    <a:pt x="1566291" y="0"/>
                  </a:cubicBezTo>
                  <a:cubicBezTo>
                    <a:pt x="1805305" y="0"/>
                    <a:pt x="2028063" y="41529"/>
                    <a:pt x="2234819" y="124333"/>
                  </a:cubicBezTo>
                  <a:cubicBezTo>
                    <a:pt x="2441448" y="207264"/>
                    <a:pt x="2608326" y="330962"/>
                    <a:pt x="2735326" y="495681"/>
                  </a:cubicBezTo>
                  <a:cubicBezTo>
                    <a:pt x="2862326" y="660400"/>
                    <a:pt x="2925826" y="866521"/>
                    <a:pt x="2925826" y="1114044"/>
                  </a:cubicBezTo>
                  <a:lnTo>
                    <a:pt x="2925826" y="1727581"/>
                  </a:lnTo>
                  <a:lnTo>
                    <a:pt x="1831086" y="1727581"/>
                  </a:lnTo>
                  <a:lnTo>
                    <a:pt x="1831086" y="1611376"/>
                  </a:lnTo>
                  <a:cubicBezTo>
                    <a:pt x="1831086" y="1516634"/>
                    <a:pt x="1826260" y="1421892"/>
                    <a:pt x="1816608" y="1327150"/>
                  </a:cubicBezTo>
                  <a:cubicBezTo>
                    <a:pt x="1806956" y="1232408"/>
                    <a:pt x="1782699" y="1153922"/>
                    <a:pt x="1743964" y="1091438"/>
                  </a:cubicBezTo>
                  <a:cubicBezTo>
                    <a:pt x="1705229" y="1029081"/>
                    <a:pt x="1639570" y="997839"/>
                    <a:pt x="1546987" y="997839"/>
                  </a:cubicBezTo>
                  <a:cubicBezTo>
                    <a:pt x="1419987" y="997839"/>
                    <a:pt x="1331722" y="1032891"/>
                    <a:pt x="1282192" y="1102741"/>
                  </a:cubicBezTo>
                  <a:cubicBezTo>
                    <a:pt x="1232662" y="1172718"/>
                    <a:pt x="1207897" y="1273429"/>
                    <a:pt x="1207897" y="1404620"/>
                  </a:cubicBezTo>
                  <a:lnTo>
                    <a:pt x="1207897" y="2544572"/>
                  </a:lnTo>
                  <a:cubicBezTo>
                    <a:pt x="1261745" y="2443353"/>
                    <a:pt x="1342390" y="2362073"/>
                    <a:pt x="1450086" y="2300732"/>
                  </a:cubicBezTo>
                  <a:cubicBezTo>
                    <a:pt x="1557655" y="2239391"/>
                    <a:pt x="1689100" y="2208657"/>
                    <a:pt x="1844040" y="2208657"/>
                  </a:cubicBezTo>
                  <a:cubicBezTo>
                    <a:pt x="2158365" y="2208657"/>
                    <a:pt x="2400046" y="2271649"/>
                    <a:pt x="2569083" y="2397633"/>
                  </a:cubicBezTo>
                  <a:cubicBezTo>
                    <a:pt x="2737993" y="2523617"/>
                    <a:pt x="2854833" y="2711450"/>
                    <a:pt x="2919476" y="2961132"/>
                  </a:cubicBezTo>
                  <a:cubicBezTo>
                    <a:pt x="2984119" y="3210941"/>
                    <a:pt x="3016377" y="3522980"/>
                    <a:pt x="3016377" y="3897630"/>
                  </a:cubicBezTo>
                  <a:cubicBezTo>
                    <a:pt x="3016377" y="4276598"/>
                    <a:pt x="2970022" y="4607560"/>
                    <a:pt x="2877566" y="4890643"/>
                  </a:cubicBezTo>
                  <a:cubicBezTo>
                    <a:pt x="2784983" y="5173726"/>
                    <a:pt x="2630551" y="5393944"/>
                    <a:pt x="2414143" y="5551043"/>
                  </a:cubicBezTo>
                  <a:cubicBezTo>
                    <a:pt x="2197608" y="5708396"/>
                    <a:pt x="1904238" y="5787009"/>
                    <a:pt x="1533906" y="5787009"/>
                  </a:cubicBezTo>
                  <a:close/>
                  <a:moveTo>
                    <a:pt x="1491996" y="4740656"/>
                  </a:moveTo>
                  <a:cubicBezTo>
                    <a:pt x="1625473" y="4740656"/>
                    <a:pt x="1705102" y="4684141"/>
                    <a:pt x="1731010" y="4571111"/>
                  </a:cubicBezTo>
                  <a:cubicBezTo>
                    <a:pt x="1756791" y="4458081"/>
                    <a:pt x="1769745" y="4313301"/>
                    <a:pt x="1769745" y="4136771"/>
                  </a:cubicBezTo>
                  <a:lnTo>
                    <a:pt x="1769745" y="3678174"/>
                  </a:lnTo>
                  <a:cubicBezTo>
                    <a:pt x="1769745" y="3368167"/>
                    <a:pt x="1682496" y="3213100"/>
                    <a:pt x="1508125" y="3213100"/>
                  </a:cubicBezTo>
                  <a:cubicBezTo>
                    <a:pt x="1307846" y="3213100"/>
                    <a:pt x="1207770" y="3347720"/>
                    <a:pt x="1207770" y="3616706"/>
                  </a:cubicBezTo>
                  <a:lnTo>
                    <a:pt x="1207770" y="4320667"/>
                  </a:lnTo>
                  <a:cubicBezTo>
                    <a:pt x="1207770" y="4600702"/>
                    <a:pt x="1302512" y="4740656"/>
                    <a:pt x="1491996" y="4740656"/>
                  </a:cubicBezTo>
                  <a:close/>
                </a:path>
              </a:pathLst>
            </a:custGeom>
            <a:blipFill>
              <a:blip r:embed="rId2"/>
              <a:stretch>
                <a:fillRect l="-93759" r="-1004866" b="-316887"/>
              </a:stretch>
            </a:blipFill>
          </p:spPr>
        </p:sp>
      </p:grpSp>
      <p:sp>
        <p:nvSpPr>
          <p:cNvPr id="15" name="TextBox 15"/>
          <p:cNvSpPr txBox="1"/>
          <p:nvPr/>
        </p:nvSpPr>
        <p:spPr>
          <a:xfrm>
            <a:off x="11852644" y="3461348"/>
            <a:ext cx="5586104" cy="1895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7139"/>
              </a:lnSpc>
            </a:pPr>
            <a:r>
              <a:rPr lang="en-US" sz="5100" b="1" dirty="0" err="1">
                <a:solidFill>
                  <a:srgbClr val="FFFFFF"/>
                </a:solidFill>
                <a:latin typeface="Akzidenz-Grotesk Bold"/>
                <a:ea typeface="Akzidenz-Grotesk Bold"/>
                <a:cs typeface="Akzidenz-Grotesk Bold"/>
                <a:sym typeface="Akzidenz-Grotesk Bold"/>
              </a:rPr>
              <a:t>Свято-Троицкий</a:t>
            </a:r>
            <a:r>
              <a:rPr lang="en-US" sz="5100" b="1" dirty="0">
                <a:solidFill>
                  <a:srgbClr val="FFFFFF"/>
                </a:solidFill>
                <a:latin typeface="Akzidenz-Grotesk Bold"/>
                <a:ea typeface="Akzidenz-Grotesk Bold"/>
                <a:cs typeface="Akzidenz-Grotesk Bold"/>
                <a:sym typeface="Akzidenz-Grotesk Bold"/>
              </a:rPr>
              <a:t> </a:t>
            </a:r>
            <a:r>
              <a:rPr lang="en-US" sz="5100" b="1" dirty="0" err="1">
                <a:solidFill>
                  <a:srgbClr val="FFFFFF"/>
                </a:solidFill>
                <a:latin typeface="Akzidenz-Grotesk Bold"/>
                <a:ea typeface="Akzidenz-Grotesk Bold"/>
                <a:cs typeface="Akzidenz-Grotesk Bold"/>
                <a:sym typeface="Akzidenz-Grotesk Bold"/>
              </a:rPr>
              <a:t>собор</a:t>
            </a:r>
            <a:endParaRPr lang="en-US" sz="5100" b="1" dirty="0">
              <a:solidFill>
                <a:srgbClr val="FFFFFF"/>
              </a:solidFill>
              <a:latin typeface="Akzidenz-Grotesk Bold"/>
              <a:ea typeface="Akzidenz-Grotesk Bold"/>
              <a:cs typeface="Akzidenz-Grotesk Bold"/>
              <a:sym typeface="Akzidenz-Grotesk Bold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9449508" y="5931409"/>
            <a:ext cx="7989240" cy="37090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940"/>
              </a:lnSpc>
            </a:pP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Известно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,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что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на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месте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нынешнего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храма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в XVI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веке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существовала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деревянная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православная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церковь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Святой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Троицы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. в 1635-1645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годах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из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кирпича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был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построен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костел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,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при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котором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в 1749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году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был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образован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монастырь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бернардинцев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.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Уже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в 1867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году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здание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костела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было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передано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православным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, в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котором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была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устроена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церковь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в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честь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Святой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Троицы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.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Он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привлекателен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как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старинный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памятник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белоруской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архитектуры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,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стиля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барокко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и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рококо,внешне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напоминает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уменьшенную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копию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московского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храма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Христа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 </a:t>
            </a:r>
            <a:r>
              <a:rPr lang="en-US" sz="2100" dirty="0" err="1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Спасителя</a:t>
            </a:r>
            <a:r>
              <a:rPr lang="en-US" sz="2100" dirty="0">
                <a:solidFill>
                  <a:srgbClr val="FFFFFF"/>
                </a:solidFill>
                <a:latin typeface="Aileron"/>
                <a:ea typeface="Aileron"/>
                <a:cs typeface="Aileron"/>
                <a:sym typeface="Aileron"/>
              </a:rPr>
              <a:t>.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A50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672989" y="4328939"/>
            <a:ext cx="11563672" cy="11563672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2592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4568497" y="75681"/>
            <a:ext cx="10135638" cy="10135638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2592F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609352" y="683168"/>
            <a:ext cx="1216134" cy="1216134"/>
          </a:xfrm>
          <a:custGeom>
            <a:avLst/>
            <a:gdLst/>
            <a:ahLst/>
            <a:cxnLst/>
            <a:rect l="l" t="t" r="r" b="b"/>
            <a:pathLst>
              <a:path w="1216134" h="1216134">
                <a:moveTo>
                  <a:pt x="0" y="0"/>
                </a:moveTo>
                <a:lnTo>
                  <a:pt x="1216134" y="0"/>
                </a:lnTo>
                <a:lnTo>
                  <a:pt x="1216134" y="1216134"/>
                </a:lnTo>
                <a:lnTo>
                  <a:pt x="0" y="121613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2244834" y="403899"/>
            <a:ext cx="7481614" cy="5277488"/>
            <a:chOff x="0" y="0"/>
            <a:chExt cx="1159098" cy="817621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159098" cy="817621"/>
            </a:xfrm>
            <a:custGeom>
              <a:avLst/>
              <a:gdLst/>
              <a:ahLst/>
              <a:cxnLst/>
              <a:rect l="l" t="t" r="r" b="b"/>
              <a:pathLst>
                <a:path w="1159098" h="817621">
                  <a:moveTo>
                    <a:pt x="51740" y="0"/>
                  </a:moveTo>
                  <a:lnTo>
                    <a:pt x="1107358" y="0"/>
                  </a:lnTo>
                  <a:cubicBezTo>
                    <a:pt x="1121080" y="0"/>
                    <a:pt x="1134241" y="5451"/>
                    <a:pt x="1143944" y="15154"/>
                  </a:cubicBezTo>
                  <a:cubicBezTo>
                    <a:pt x="1153647" y="24857"/>
                    <a:pt x="1159098" y="38017"/>
                    <a:pt x="1159098" y="51740"/>
                  </a:cubicBezTo>
                  <a:lnTo>
                    <a:pt x="1159098" y="765881"/>
                  </a:lnTo>
                  <a:cubicBezTo>
                    <a:pt x="1159098" y="794456"/>
                    <a:pt x="1135933" y="817621"/>
                    <a:pt x="1107358" y="817621"/>
                  </a:cubicBezTo>
                  <a:lnTo>
                    <a:pt x="51740" y="817621"/>
                  </a:lnTo>
                  <a:cubicBezTo>
                    <a:pt x="38017" y="817621"/>
                    <a:pt x="24857" y="812170"/>
                    <a:pt x="15154" y="802467"/>
                  </a:cubicBezTo>
                  <a:cubicBezTo>
                    <a:pt x="5451" y="792764"/>
                    <a:pt x="0" y="779603"/>
                    <a:pt x="0" y="765881"/>
                  </a:cubicBezTo>
                  <a:lnTo>
                    <a:pt x="0" y="51740"/>
                  </a:lnTo>
                  <a:cubicBezTo>
                    <a:pt x="0" y="38017"/>
                    <a:pt x="5451" y="24857"/>
                    <a:pt x="15154" y="15154"/>
                  </a:cubicBezTo>
                  <a:cubicBezTo>
                    <a:pt x="24857" y="5451"/>
                    <a:pt x="38017" y="0"/>
                    <a:pt x="51740" y="0"/>
                  </a:cubicBezTo>
                  <a:close/>
                </a:path>
              </a:pathLst>
            </a:custGeom>
            <a:blipFill>
              <a:blip r:embed="rId4"/>
              <a:stretch>
                <a:fillRect l="-12777" r="-12777"/>
              </a:stretch>
            </a:blipFill>
          </p:spPr>
        </p:sp>
      </p:grpSp>
      <p:grpSp>
        <p:nvGrpSpPr>
          <p:cNvPr id="11" name="Group 11"/>
          <p:cNvGrpSpPr/>
          <p:nvPr/>
        </p:nvGrpSpPr>
        <p:grpSpPr>
          <a:xfrm>
            <a:off x="499322" y="4277678"/>
            <a:ext cx="7481614" cy="5277488"/>
            <a:chOff x="0" y="0"/>
            <a:chExt cx="1159098" cy="817621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159098" cy="817621"/>
            </a:xfrm>
            <a:custGeom>
              <a:avLst/>
              <a:gdLst/>
              <a:ahLst/>
              <a:cxnLst/>
              <a:rect l="l" t="t" r="r" b="b"/>
              <a:pathLst>
                <a:path w="1159098" h="817621">
                  <a:moveTo>
                    <a:pt x="51740" y="0"/>
                  </a:moveTo>
                  <a:lnTo>
                    <a:pt x="1107358" y="0"/>
                  </a:lnTo>
                  <a:cubicBezTo>
                    <a:pt x="1121080" y="0"/>
                    <a:pt x="1134241" y="5451"/>
                    <a:pt x="1143944" y="15154"/>
                  </a:cubicBezTo>
                  <a:cubicBezTo>
                    <a:pt x="1153647" y="24857"/>
                    <a:pt x="1159098" y="38017"/>
                    <a:pt x="1159098" y="51740"/>
                  </a:cubicBezTo>
                  <a:lnTo>
                    <a:pt x="1159098" y="765881"/>
                  </a:lnTo>
                  <a:cubicBezTo>
                    <a:pt x="1159098" y="794456"/>
                    <a:pt x="1135933" y="817621"/>
                    <a:pt x="1107358" y="817621"/>
                  </a:cubicBezTo>
                  <a:lnTo>
                    <a:pt x="51740" y="817621"/>
                  </a:lnTo>
                  <a:cubicBezTo>
                    <a:pt x="38017" y="817621"/>
                    <a:pt x="24857" y="812170"/>
                    <a:pt x="15154" y="802467"/>
                  </a:cubicBezTo>
                  <a:cubicBezTo>
                    <a:pt x="5451" y="792764"/>
                    <a:pt x="0" y="779603"/>
                    <a:pt x="0" y="765881"/>
                  </a:cubicBezTo>
                  <a:lnTo>
                    <a:pt x="0" y="51740"/>
                  </a:lnTo>
                  <a:cubicBezTo>
                    <a:pt x="0" y="38017"/>
                    <a:pt x="5451" y="24857"/>
                    <a:pt x="15154" y="15154"/>
                  </a:cubicBezTo>
                  <a:cubicBezTo>
                    <a:pt x="24857" y="5451"/>
                    <a:pt x="38017" y="0"/>
                    <a:pt x="51740" y="0"/>
                  </a:cubicBezTo>
                  <a:close/>
                </a:path>
              </a:pathLst>
            </a:custGeom>
            <a:blipFill>
              <a:blip r:embed="rId5"/>
              <a:stretch>
                <a:fillRect l="-5692" r="-4568" b="-2597"/>
              </a:stretch>
            </a:blipFill>
          </p:spPr>
        </p:sp>
      </p:grpSp>
      <p:sp>
        <p:nvSpPr>
          <p:cNvPr id="13" name="Freeform 13"/>
          <p:cNvSpPr/>
          <p:nvPr/>
        </p:nvSpPr>
        <p:spPr>
          <a:xfrm>
            <a:off x="-4409570" y="2317792"/>
            <a:ext cx="5626989" cy="8229600"/>
          </a:xfrm>
          <a:custGeom>
            <a:avLst/>
            <a:gdLst/>
            <a:ahLst/>
            <a:cxnLst/>
            <a:rect l="l" t="t" r="r" b="b"/>
            <a:pathLst>
              <a:path w="5626989" h="8229600">
                <a:moveTo>
                  <a:pt x="0" y="0"/>
                </a:moveTo>
                <a:lnTo>
                  <a:pt x="5626989" y="0"/>
                </a:lnTo>
                <a:lnTo>
                  <a:pt x="5626989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 rot="-9073429">
            <a:off x="14505807" y="-157751"/>
            <a:ext cx="5267319" cy="1681839"/>
          </a:xfrm>
          <a:custGeom>
            <a:avLst/>
            <a:gdLst/>
            <a:ahLst/>
            <a:cxnLst/>
            <a:rect l="l" t="t" r="r" b="b"/>
            <a:pathLst>
              <a:path w="5267319" h="1681839">
                <a:moveTo>
                  <a:pt x="0" y="0"/>
                </a:moveTo>
                <a:lnTo>
                  <a:pt x="5267319" y="0"/>
                </a:lnTo>
                <a:lnTo>
                  <a:pt x="5267319" y="1681839"/>
                </a:lnTo>
                <a:lnTo>
                  <a:pt x="0" y="168183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3492874" y="3810997"/>
            <a:ext cx="933362" cy="933362"/>
          </a:xfrm>
          <a:custGeom>
            <a:avLst/>
            <a:gdLst/>
            <a:ahLst/>
            <a:cxnLst/>
            <a:rect l="l" t="t" r="r" b="b"/>
            <a:pathLst>
              <a:path w="933362" h="933362">
                <a:moveTo>
                  <a:pt x="0" y="0"/>
                </a:moveTo>
                <a:lnTo>
                  <a:pt x="933362" y="0"/>
                </a:lnTo>
                <a:lnTo>
                  <a:pt x="933362" y="933362"/>
                </a:lnTo>
                <a:lnTo>
                  <a:pt x="0" y="93336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8798746" y="8999556"/>
            <a:ext cx="1111220" cy="1111220"/>
          </a:xfrm>
          <a:custGeom>
            <a:avLst/>
            <a:gdLst/>
            <a:ahLst/>
            <a:cxnLst/>
            <a:rect l="l" t="t" r="r" b="b"/>
            <a:pathLst>
              <a:path w="1111220" h="1111220">
                <a:moveTo>
                  <a:pt x="0" y="0"/>
                </a:moveTo>
                <a:lnTo>
                  <a:pt x="1111220" y="0"/>
                </a:lnTo>
                <a:lnTo>
                  <a:pt x="1111220" y="1111220"/>
                </a:lnTo>
                <a:lnTo>
                  <a:pt x="0" y="11112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17" name="Group 17"/>
          <p:cNvGrpSpPr/>
          <p:nvPr/>
        </p:nvGrpSpPr>
        <p:grpSpPr>
          <a:xfrm>
            <a:off x="15534570" y="1028700"/>
            <a:ext cx="1724730" cy="2840859"/>
            <a:chOff x="0" y="0"/>
            <a:chExt cx="2037080" cy="335534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2035810" cy="3355340"/>
            </a:xfrm>
            <a:custGeom>
              <a:avLst/>
              <a:gdLst/>
              <a:ahLst/>
              <a:cxnLst/>
              <a:rect l="l" t="t" r="r" b="b"/>
              <a:pathLst>
                <a:path w="2035810" h="3355340">
                  <a:moveTo>
                    <a:pt x="0" y="727710"/>
                  </a:moveTo>
                  <a:lnTo>
                    <a:pt x="1145540" y="727710"/>
                  </a:lnTo>
                  <a:cubicBezTo>
                    <a:pt x="1068070" y="844550"/>
                    <a:pt x="991870" y="971550"/>
                    <a:pt x="919480" y="1104900"/>
                  </a:cubicBezTo>
                  <a:cubicBezTo>
                    <a:pt x="808990" y="1306830"/>
                    <a:pt x="709930" y="1526540"/>
                    <a:pt x="623570" y="1755140"/>
                  </a:cubicBezTo>
                  <a:cubicBezTo>
                    <a:pt x="537210" y="1985010"/>
                    <a:pt x="467360" y="2228850"/>
                    <a:pt x="416560" y="2479040"/>
                  </a:cubicBezTo>
                  <a:cubicBezTo>
                    <a:pt x="364490" y="2730500"/>
                    <a:pt x="339090" y="2989580"/>
                    <a:pt x="339090" y="3247390"/>
                  </a:cubicBezTo>
                  <a:lnTo>
                    <a:pt x="339090" y="3355340"/>
                  </a:lnTo>
                  <a:lnTo>
                    <a:pt x="1150620" y="3355340"/>
                  </a:lnTo>
                  <a:lnTo>
                    <a:pt x="1144270" y="3241040"/>
                  </a:lnTo>
                  <a:cubicBezTo>
                    <a:pt x="1143000" y="3214370"/>
                    <a:pt x="1141730" y="3191510"/>
                    <a:pt x="1140460" y="3172460"/>
                  </a:cubicBezTo>
                  <a:cubicBezTo>
                    <a:pt x="1139190" y="3153410"/>
                    <a:pt x="1139190" y="3136900"/>
                    <a:pt x="1139190" y="3121660"/>
                  </a:cubicBezTo>
                  <a:lnTo>
                    <a:pt x="1139190" y="3014980"/>
                  </a:lnTo>
                  <a:cubicBezTo>
                    <a:pt x="1139190" y="2861310"/>
                    <a:pt x="1151890" y="2705100"/>
                    <a:pt x="1177290" y="2552700"/>
                  </a:cubicBezTo>
                  <a:cubicBezTo>
                    <a:pt x="1202690" y="2399030"/>
                    <a:pt x="1236980" y="2245360"/>
                    <a:pt x="1280160" y="2096770"/>
                  </a:cubicBezTo>
                  <a:cubicBezTo>
                    <a:pt x="1323340" y="1948180"/>
                    <a:pt x="1374140" y="1799590"/>
                    <a:pt x="1430020" y="1657350"/>
                  </a:cubicBezTo>
                  <a:cubicBezTo>
                    <a:pt x="1487170" y="1515110"/>
                    <a:pt x="1549400" y="1376680"/>
                    <a:pt x="1614170" y="1244600"/>
                  </a:cubicBezTo>
                  <a:cubicBezTo>
                    <a:pt x="1678940" y="1113790"/>
                    <a:pt x="1747520" y="986790"/>
                    <a:pt x="1816100" y="868680"/>
                  </a:cubicBezTo>
                  <a:cubicBezTo>
                    <a:pt x="1885950" y="750570"/>
                    <a:pt x="1954530" y="637540"/>
                    <a:pt x="2019300" y="534670"/>
                  </a:cubicBezTo>
                  <a:lnTo>
                    <a:pt x="2035810" y="508000"/>
                  </a:lnTo>
                  <a:lnTo>
                    <a:pt x="2035810" y="0"/>
                  </a:lnTo>
                  <a:lnTo>
                    <a:pt x="0" y="0"/>
                  </a:lnTo>
                  <a:lnTo>
                    <a:pt x="0" y="727710"/>
                  </a:lnTo>
                  <a:close/>
                </a:path>
              </a:pathLst>
            </a:custGeom>
            <a:blipFill>
              <a:blip r:embed="rId5"/>
              <a:stretch>
                <a:fillRect l="-1470397" t="-40510" b="-484885"/>
              </a:stretch>
            </a:blipFill>
          </p:spPr>
        </p:sp>
      </p:grpSp>
      <p:sp>
        <p:nvSpPr>
          <p:cNvPr id="19" name="TextBox 19"/>
          <p:cNvSpPr txBox="1"/>
          <p:nvPr/>
        </p:nvSpPr>
        <p:spPr>
          <a:xfrm>
            <a:off x="9442656" y="6030267"/>
            <a:ext cx="7696810" cy="25946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940"/>
              </a:lnSpc>
            </a:pPr>
            <a:r>
              <a:rPr lang="en-US" sz="2100" b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Музей — портал между прошлым и будущим!</a:t>
            </a:r>
          </a:p>
          <a:p>
            <a:pPr algn="just">
              <a:lnSpc>
                <a:spcPts val="2940"/>
              </a:lnSpc>
            </a:pPr>
            <a:r>
              <a:rPr lang="en-US" sz="2100" b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Это пространство, где собраны не только предметы, но и традиции, создающее уникальную атмосферу, позволяющую нам путешествовать в далекое прошлое нашего города.</a:t>
            </a:r>
          </a:p>
          <a:p>
            <a:pPr algn="just">
              <a:lnSpc>
                <a:spcPts val="2940"/>
              </a:lnSpc>
            </a:pPr>
            <a:r>
              <a:rPr lang="en-US" sz="2100" b="1">
                <a:solidFill>
                  <a:srgbClr val="F1E9DE"/>
                </a:solidFill>
                <a:latin typeface="Aileron Bold"/>
                <a:ea typeface="Aileron Bold"/>
                <a:cs typeface="Aileron Bold"/>
                <a:sym typeface="Aileron Bold"/>
              </a:rPr>
              <a:t>Благодаря музеям мы учимся прекрасному, получаем уроки истории и находим вдохновляющих личностей.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9726448" y="4749207"/>
            <a:ext cx="7532852" cy="850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6160"/>
              </a:lnSpc>
            </a:pPr>
            <a:r>
              <a:rPr lang="en-US" sz="4400" b="1">
                <a:solidFill>
                  <a:srgbClr val="FFFFFF"/>
                </a:solidFill>
                <a:latin typeface="Akzidenz-Grotesk Heavy"/>
                <a:ea typeface="Akzidenz-Grotesk Heavy"/>
                <a:cs typeface="Akzidenz-Grotesk Heavy"/>
                <a:sym typeface="Akzidenz-Grotesk Heavy"/>
              </a:rPr>
              <a:t>Краеведческий музей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467</Words>
  <Application>Microsoft Office PowerPoint</Application>
  <PresentationFormat>Произвольный</PresentationFormat>
  <Paragraphs>42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2" baseType="lpstr">
      <vt:lpstr>Akzidenz-Grotesk Heavy</vt:lpstr>
      <vt:lpstr>Akzidenz-Grotesk Bold</vt:lpstr>
      <vt:lpstr>Open Sans Bold</vt:lpstr>
      <vt:lpstr>Aileron</vt:lpstr>
      <vt:lpstr>Arial</vt:lpstr>
      <vt:lpstr>Aileron Bold</vt:lpstr>
      <vt:lpstr>Calibri</vt:lpstr>
      <vt:lpstr>Aileron Ultra-Bold</vt:lpstr>
      <vt:lpstr>Bernoru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Backpacking</dc:title>
  <dc:creator>Admin</dc:creator>
  <cp:lastModifiedBy>Admin</cp:lastModifiedBy>
  <cp:revision>3</cp:revision>
  <dcterms:created xsi:type="dcterms:W3CDTF">2006-08-16T00:00:00Z</dcterms:created>
  <dcterms:modified xsi:type="dcterms:W3CDTF">2025-03-25T09:44:22Z</dcterms:modified>
  <dc:identifier>DAGit36psx4</dc:identifier>
</cp:coreProperties>
</file>