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8288000" cy="10287000"/>
  <p:notesSz cx="6858000" cy="9144000"/>
  <p:embeddedFontLst>
    <p:embeddedFont>
      <p:font typeface="Aileron Bold" pitchFamily="2" charset="0"/>
      <p:regular r:id="rId14"/>
      <p:bold r:id="rId15"/>
    </p:embeddedFont>
    <p:embeddedFont>
      <p:font typeface="Inter Bold" panose="020B0802030000000004" pitchFamily="34" charset="0"/>
      <p:regular r:id="rId16"/>
      <p:bold r:id="rId17"/>
    </p:embeddedFont>
    <p:embeddedFont>
      <p:font typeface="Inter Heavy" panose="02000503000000020004" pitchFamily="2" charset="0"/>
      <p:regular r:id="rId18"/>
      <p:bold r:id="rId19"/>
    </p:embeddedFont>
    <p:embeddedFont>
      <p:font typeface="Montserrat Heavy" pitchFamily="2" charset="0"/>
      <p:regular r:id="rId20"/>
      <p:bold r:id="rId2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599" autoAdjust="0"/>
  </p:normalViewPr>
  <p:slideViewPr>
    <p:cSldViewPr>
      <p:cViewPr varScale="1">
        <p:scale>
          <a:sx n="58" d="100"/>
          <a:sy n="58" d="100"/>
        </p:scale>
        <p:origin x="264" y="5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3/25/25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svg"/><Relationship Id="rId7" Type="http://schemas.openxmlformats.org/officeDocument/2006/relationships/image" Target="../media/image6.png"/><Relationship Id="rId12" Type="http://schemas.openxmlformats.org/officeDocument/2006/relationships/image" Target="../media/image11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svg"/><Relationship Id="rId10" Type="http://schemas.openxmlformats.org/officeDocument/2006/relationships/image" Target="../media/image9.sv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sv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sv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svg"/><Relationship Id="rId3" Type="http://schemas.openxmlformats.org/officeDocument/2006/relationships/image" Target="../media/image13.svg"/><Relationship Id="rId7" Type="http://schemas.openxmlformats.org/officeDocument/2006/relationships/image" Target="../media/image2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image" Target="../media/image15.svg"/><Relationship Id="rId7" Type="http://schemas.openxmlformats.org/officeDocument/2006/relationships/image" Target="../media/image48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svg"/><Relationship Id="rId7" Type="http://schemas.openxmlformats.org/officeDocument/2006/relationships/image" Target="../media/image11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4.svg"/><Relationship Id="rId4" Type="http://schemas.openxmlformats.org/officeDocument/2006/relationships/image" Target="../media/image3.png"/><Relationship Id="rId9" Type="http://schemas.openxmlformats.org/officeDocument/2006/relationships/image" Target="../media/image7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svg"/><Relationship Id="rId7" Type="http://schemas.openxmlformats.org/officeDocument/2006/relationships/image" Target="../media/image17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svg"/><Relationship Id="rId10" Type="http://schemas.openxmlformats.org/officeDocument/2006/relationships/image" Target="../media/image20.sv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svg"/><Relationship Id="rId5" Type="http://schemas.openxmlformats.org/officeDocument/2006/relationships/image" Target="../media/image22.png"/><Relationship Id="rId4" Type="http://schemas.openxmlformats.org/officeDocument/2006/relationships/image" Target="../media/image2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2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24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svg"/><Relationship Id="rId3" Type="http://schemas.openxmlformats.org/officeDocument/2006/relationships/image" Target="../media/image13.svg"/><Relationship Id="rId7" Type="http://schemas.openxmlformats.org/officeDocument/2006/relationships/image" Target="../media/image2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sv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11" Type="http://schemas.openxmlformats.org/officeDocument/2006/relationships/image" Target="../media/image38.svg"/><Relationship Id="rId5" Type="http://schemas.openxmlformats.org/officeDocument/2006/relationships/image" Target="../media/image32.jpeg"/><Relationship Id="rId10" Type="http://schemas.openxmlformats.org/officeDocument/2006/relationships/image" Target="../media/image37.png"/><Relationship Id="rId4" Type="http://schemas.openxmlformats.org/officeDocument/2006/relationships/image" Target="../media/image31.svg"/><Relationship Id="rId9" Type="http://schemas.openxmlformats.org/officeDocument/2006/relationships/image" Target="../media/image36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2.svg"/><Relationship Id="rId7" Type="http://schemas.openxmlformats.org/officeDocument/2006/relationships/image" Target="../media/image23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4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svg"/><Relationship Id="rId3" Type="http://schemas.openxmlformats.org/officeDocument/2006/relationships/image" Target="../media/image13.svg"/><Relationship Id="rId7" Type="http://schemas.openxmlformats.org/officeDocument/2006/relationships/image" Target="../media/image2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41.png"/><Relationship Id="rId9" Type="http://schemas.openxmlformats.org/officeDocument/2006/relationships/image" Target="../media/image4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2EE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6267156" y="-2454670"/>
            <a:ext cx="5134293" cy="5134293"/>
          </a:xfrm>
          <a:custGeom>
            <a:avLst/>
            <a:gdLst/>
            <a:ahLst/>
            <a:cxnLst/>
            <a:rect l="l" t="t" r="r" b="b"/>
            <a:pathLst>
              <a:path w="5134293" h="5134293">
                <a:moveTo>
                  <a:pt x="0" y="0"/>
                </a:moveTo>
                <a:lnTo>
                  <a:pt x="5134293" y="0"/>
                </a:lnTo>
                <a:lnTo>
                  <a:pt x="5134293" y="5134293"/>
                </a:lnTo>
                <a:lnTo>
                  <a:pt x="0" y="513429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10949897" y="1401457"/>
            <a:ext cx="7937368" cy="7937368"/>
            <a:chOff x="0" y="0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E2EEDA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20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 flipV="1">
            <a:off x="6631968" y="3802248"/>
            <a:ext cx="11656032" cy="9897031"/>
          </a:xfrm>
          <a:custGeom>
            <a:avLst/>
            <a:gdLst/>
            <a:ahLst/>
            <a:cxnLst/>
            <a:rect l="l" t="t" r="r" b="b"/>
            <a:pathLst>
              <a:path w="11656032" h="9897031">
                <a:moveTo>
                  <a:pt x="0" y="9897031"/>
                </a:moveTo>
                <a:lnTo>
                  <a:pt x="11656032" y="9897031"/>
                </a:lnTo>
                <a:lnTo>
                  <a:pt x="11656032" y="0"/>
                </a:lnTo>
                <a:lnTo>
                  <a:pt x="0" y="0"/>
                </a:lnTo>
                <a:lnTo>
                  <a:pt x="0" y="9897031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7" name="Group 7"/>
          <p:cNvGrpSpPr/>
          <p:nvPr/>
        </p:nvGrpSpPr>
        <p:grpSpPr>
          <a:xfrm>
            <a:off x="10546947" y="435301"/>
            <a:ext cx="7338103" cy="7338103"/>
            <a:chOff x="0" y="0"/>
            <a:chExt cx="812800" cy="8128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6"/>
              <a:stretch>
                <a:fillRect t="-27566" b="-22527"/>
              </a:stretch>
            </a:blipFill>
          </p:spPr>
        </p:sp>
      </p:grpSp>
      <p:sp>
        <p:nvSpPr>
          <p:cNvPr id="9" name="Freeform 9"/>
          <p:cNvSpPr/>
          <p:nvPr/>
        </p:nvSpPr>
        <p:spPr>
          <a:xfrm>
            <a:off x="-3357252" y="6659960"/>
            <a:ext cx="7254081" cy="7254081"/>
          </a:xfrm>
          <a:custGeom>
            <a:avLst/>
            <a:gdLst/>
            <a:ahLst/>
            <a:cxnLst/>
            <a:rect l="l" t="t" r="r" b="b"/>
            <a:pathLst>
              <a:path w="7254081" h="7254081">
                <a:moveTo>
                  <a:pt x="0" y="0"/>
                </a:moveTo>
                <a:lnTo>
                  <a:pt x="7254081" y="0"/>
                </a:lnTo>
                <a:lnTo>
                  <a:pt x="7254081" y="7254080"/>
                </a:lnTo>
                <a:lnTo>
                  <a:pt x="0" y="725408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9270643" y="5966455"/>
            <a:ext cx="1467030" cy="1387010"/>
          </a:xfrm>
          <a:custGeom>
            <a:avLst/>
            <a:gdLst/>
            <a:ahLst/>
            <a:cxnLst/>
            <a:rect l="l" t="t" r="r" b="b"/>
            <a:pathLst>
              <a:path w="1467030" h="1387010">
                <a:moveTo>
                  <a:pt x="0" y="0"/>
                </a:moveTo>
                <a:lnTo>
                  <a:pt x="1467030" y="0"/>
                </a:lnTo>
                <a:lnTo>
                  <a:pt x="1467030" y="1387010"/>
                </a:lnTo>
                <a:lnTo>
                  <a:pt x="0" y="138701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029898" y="8713581"/>
            <a:ext cx="3763257" cy="369483"/>
          </a:xfrm>
          <a:custGeom>
            <a:avLst/>
            <a:gdLst/>
            <a:ahLst/>
            <a:cxnLst/>
            <a:rect l="l" t="t" r="r" b="b"/>
            <a:pathLst>
              <a:path w="3763257" h="369483">
                <a:moveTo>
                  <a:pt x="0" y="0"/>
                </a:moveTo>
                <a:lnTo>
                  <a:pt x="3763258" y="0"/>
                </a:lnTo>
                <a:lnTo>
                  <a:pt x="3763258" y="369484"/>
                </a:lnTo>
                <a:lnTo>
                  <a:pt x="0" y="369484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029898" y="1031974"/>
            <a:ext cx="3763257" cy="369483"/>
          </a:xfrm>
          <a:custGeom>
            <a:avLst/>
            <a:gdLst/>
            <a:ahLst/>
            <a:cxnLst/>
            <a:rect l="l" t="t" r="r" b="b"/>
            <a:pathLst>
              <a:path w="3763257" h="369483">
                <a:moveTo>
                  <a:pt x="0" y="0"/>
                </a:moveTo>
                <a:lnTo>
                  <a:pt x="3763258" y="0"/>
                </a:lnTo>
                <a:lnTo>
                  <a:pt x="3763258" y="369483"/>
                </a:lnTo>
                <a:lnTo>
                  <a:pt x="0" y="369483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14911244" y="8888817"/>
            <a:ext cx="2348056" cy="388497"/>
          </a:xfrm>
          <a:custGeom>
            <a:avLst/>
            <a:gdLst/>
            <a:ahLst/>
            <a:cxnLst/>
            <a:rect l="l" t="t" r="r" b="b"/>
            <a:pathLst>
              <a:path w="2348056" h="388497">
                <a:moveTo>
                  <a:pt x="0" y="0"/>
                </a:moveTo>
                <a:lnTo>
                  <a:pt x="2348056" y="0"/>
                </a:lnTo>
                <a:lnTo>
                  <a:pt x="2348056" y="388496"/>
                </a:lnTo>
                <a:lnTo>
                  <a:pt x="0" y="388496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14" name="TextBox 14"/>
          <p:cNvSpPr txBox="1"/>
          <p:nvPr/>
        </p:nvSpPr>
        <p:spPr>
          <a:xfrm>
            <a:off x="722059" y="2908046"/>
            <a:ext cx="8954975" cy="35148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6927"/>
              </a:lnSpc>
              <a:spcBef>
                <a:spcPct val="0"/>
              </a:spcBef>
            </a:pPr>
            <a:r>
              <a:rPr lang="en-US" sz="5677" b="1" dirty="0" err="1">
                <a:solidFill>
                  <a:srgbClr val="1F3E1C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Обзорная</a:t>
            </a:r>
            <a:r>
              <a:rPr lang="en-US" sz="5677" b="1" dirty="0">
                <a:solidFill>
                  <a:srgbClr val="1F3E1C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 </a:t>
            </a:r>
            <a:r>
              <a:rPr lang="en-US" sz="5677" b="1" dirty="0" err="1">
                <a:solidFill>
                  <a:srgbClr val="1F3E1C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экскурсия</a:t>
            </a:r>
            <a:r>
              <a:rPr lang="en-US" sz="5677" b="1" dirty="0">
                <a:solidFill>
                  <a:srgbClr val="1F3E1C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 “</a:t>
            </a:r>
            <a:r>
              <a:rPr lang="en-US" sz="5677" b="1" dirty="0" err="1">
                <a:solidFill>
                  <a:srgbClr val="1F3E1C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Великая</a:t>
            </a:r>
            <a:r>
              <a:rPr lang="en-US" sz="5677" b="1" dirty="0">
                <a:solidFill>
                  <a:srgbClr val="1F3E1C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 </a:t>
            </a:r>
            <a:r>
              <a:rPr lang="en-US" sz="5677" b="1" dirty="0" err="1">
                <a:solidFill>
                  <a:srgbClr val="1F3E1C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Кракотка</a:t>
            </a:r>
            <a:r>
              <a:rPr lang="en-US" sz="5677" b="1" dirty="0">
                <a:solidFill>
                  <a:srgbClr val="1F3E1C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 - </a:t>
            </a:r>
            <a:r>
              <a:rPr lang="en-US" sz="5677" b="1" dirty="0" err="1">
                <a:solidFill>
                  <a:srgbClr val="1F3E1C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Белорусская</a:t>
            </a:r>
            <a:r>
              <a:rPr lang="en-US" sz="5677" b="1" dirty="0">
                <a:solidFill>
                  <a:srgbClr val="1F3E1C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 </a:t>
            </a:r>
            <a:r>
              <a:rPr lang="en-US" sz="5677" b="1" dirty="0" err="1">
                <a:solidFill>
                  <a:srgbClr val="1F3E1C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Швейцария</a:t>
            </a:r>
            <a:r>
              <a:rPr lang="en-US" sz="5677" b="1" dirty="0">
                <a:solidFill>
                  <a:srgbClr val="1F3E1C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”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2EE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46145" y="-3676708"/>
            <a:ext cx="8820208" cy="8820208"/>
            <a:chOff x="0" y="0"/>
            <a:chExt cx="812800" cy="812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4C6637">
                    <a:alpha val="100000"/>
                  </a:srgbClr>
                </a:gs>
                <a:gs pos="100000">
                  <a:srgbClr val="90B572">
                    <a:alpha val="100000"/>
                  </a:srgbClr>
                </a:gs>
              </a:gsLst>
              <a:lin ang="0"/>
            </a:gradFill>
            <a:ln cap="sq">
              <a:noFill/>
              <a:prstDash val="solid"/>
              <a:miter/>
            </a:ln>
          </p:spPr>
        </p:sp>
        <p:sp>
          <p:nvSpPr>
            <p:cNvPr id="4" name="TextBox 4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20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-3619253" y="5857160"/>
            <a:ext cx="8475502" cy="8475502"/>
          </a:xfrm>
          <a:custGeom>
            <a:avLst/>
            <a:gdLst/>
            <a:ahLst/>
            <a:cxnLst/>
            <a:rect l="l" t="t" r="r" b="b"/>
            <a:pathLst>
              <a:path w="8475502" h="8475502">
                <a:moveTo>
                  <a:pt x="0" y="0"/>
                </a:moveTo>
                <a:lnTo>
                  <a:pt x="8475502" y="0"/>
                </a:lnTo>
                <a:lnTo>
                  <a:pt x="8475502" y="8475502"/>
                </a:lnTo>
                <a:lnTo>
                  <a:pt x="0" y="847550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1289213" y="1934958"/>
            <a:ext cx="7208847" cy="7821104"/>
            <a:chOff x="0" y="0"/>
            <a:chExt cx="1116839" cy="1211694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116839" cy="1211694"/>
            </a:xfrm>
            <a:custGeom>
              <a:avLst/>
              <a:gdLst/>
              <a:ahLst/>
              <a:cxnLst/>
              <a:rect l="l" t="t" r="r" b="b"/>
              <a:pathLst>
                <a:path w="1116839" h="1211694">
                  <a:moveTo>
                    <a:pt x="45106" y="0"/>
                  </a:moveTo>
                  <a:lnTo>
                    <a:pt x="1071733" y="0"/>
                  </a:lnTo>
                  <a:cubicBezTo>
                    <a:pt x="1096645" y="0"/>
                    <a:pt x="1116839" y="20195"/>
                    <a:pt x="1116839" y="45106"/>
                  </a:cubicBezTo>
                  <a:lnTo>
                    <a:pt x="1116839" y="1166588"/>
                  </a:lnTo>
                  <a:cubicBezTo>
                    <a:pt x="1116839" y="1178551"/>
                    <a:pt x="1112087" y="1190023"/>
                    <a:pt x="1103628" y="1198482"/>
                  </a:cubicBezTo>
                  <a:cubicBezTo>
                    <a:pt x="1095169" y="1206941"/>
                    <a:pt x="1083696" y="1211694"/>
                    <a:pt x="1071733" y="1211694"/>
                  </a:cubicBezTo>
                  <a:lnTo>
                    <a:pt x="45106" y="1211694"/>
                  </a:lnTo>
                  <a:cubicBezTo>
                    <a:pt x="33143" y="1211694"/>
                    <a:pt x="21670" y="1206941"/>
                    <a:pt x="13211" y="1198482"/>
                  </a:cubicBezTo>
                  <a:cubicBezTo>
                    <a:pt x="4752" y="1190023"/>
                    <a:pt x="0" y="1178551"/>
                    <a:pt x="0" y="1166588"/>
                  </a:cubicBezTo>
                  <a:lnTo>
                    <a:pt x="0" y="45106"/>
                  </a:lnTo>
                  <a:cubicBezTo>
                    <a:pt x="0" y="33143"/>
                    <a:pt x="4752" y="21670"/>
                    <a:pt x="13211" y="13211"/>
                  </a:cubicBezTo>
                  <a:cubicBezTo>
                    <a:pt x="21670" y="4752"/>
                    <a:pt x="33143" y="0"/>
                    <a:pt x="45106" y="0"/>
                  </a:cubicBezTo>
                  <a:close/>
                </a:path>
              </a:pathLst>
            </a:custGeom>
            <a:blipFill>
              <a:blip r:embed="rId4"/>
              <a:stretch>
                <a:fillRect l="-15528" r="-47312"/>
              </a:stretch>
            </a:blipFill>
          </p:spPr>
        </p:sp>
      </p:grpSp>
      <p:sp>
        <p:nvSpPr>
          <p:cNvPr id="8" name="Freeform 8"/>
          <p:cNvSpPr/>
          <p:nvPr/>
        </p:nvSpPr>
        <p:spPr>
          <a:xfrm>
            <a:off x="14983616" y="-3116302"/>
            <a:ext cx="6232604" cy="6232604"/>
          </a:xfrm>
          <a:custGeom>
            <a:avLst/>
            <a:gdLst/>
            <a:ahLst/>
            <a:cxnLst/>
            <a:rect l="l" t="t" r="r" b="b"/>
            <a:pathLst>
              <a:path w="6232604" h="6232604">
                <a:moveTo>
                  <a:pt x="0" y="0"/>
                </a:moveTo>
                <a:lnTo>
                  <a:pt x="6232604" y="0"/>
                </a:lnTo>
                <a:lnTo>
                  <a:pt x="6232604" y="6232604"/>
                </a:lnTo>
                <a:lnTo>
                  <a:pt x="0" y="623260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3682221" y="1028700"/>
            <a:ext cx="2348056" cy="388497"/>
          </a:xfrm>
          <a:custGeom>
            <a:avLst/>
            <a:gdLst/>
            <a:ahLst/>
            <a:cxnLst/>
            <a:rect l="l" t="t" r="r" b="b"/>
            <a:pathLst>
              <a:path w="2348056" h="388497">
                <a:moveTo>
                  <a:pt x="0" y="0"/>
                </a:moveTo>
                <a:lnTo>
                  <a:pt x="2348056" y="0"/>
                </a:lnTo>
                <a:lnTo>
                  <a:pt x="2348056" y="388497"/>
                </a:lnTo>
                <a:lnTo>
                  <a:pt x="0" y="38849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6274756" y="444882"/>
            <a:ext cx="1234999" cy="1167635"/>
          </a:xfrm>
          <a:custGeom>
            <a:avLst/>
            <a:gdLst/>
            <a:ahLst/>
            <a:cxnLst/>
            <a:rect l="l" t="t" r="r" b="b"/>
            <a:pathLst>
              <a:path w="1234999" h="1167635">
                <a:moveTo>
                  <a:pt x="0" y="0"/>
                </a:moveTo>
                <a:lnTo>
                  <a:pt x="1234999" y="0"/>
                </a:lnTo>
                <a:lnTo>
                  <a:pt x="1234999" y="1167636"/>
                </a:lnTo>
                <a:lnTo>
                  <a:pt x="0" y="116763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9144000" y="8903189"/>
            <a:ext cx="1234999" cy="1167635"/>
          </a:xfrm>
          <a:custGeom>
            <a:avLst/>
            <a:gdLst/>
            <a:ahLst/>
            <a:cxnLst/>
            <a:rect l="l" t="t" r="r" b="b"/>
            <a:pathLst>
              <a:path w="1234999" h="1167635">
                <a:moveTo>
                  <a:pt x="0" y="0"/>
                </a:moveTo>
                <a:lnTo>
                  <a:pt x="1234999" y="0"/>
                </a:lnTo>
                <a:lnTo>
                  <a:pt x="1234999" y="1167636"/>
                </a:lnTo>
                <a:lnTo>
                  <a:pt x="0" y="116763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9144000" y="2205677"/>
            <a:ext cx="8365755" cy="9182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319"/>
              </a:lnSpc>
              <a:spcBef>
                <a:spcPct val="0"/>
              </a:spcBef>
            </a:pPr>
            <a:r>
              <a:rPr lang="en-US" sz="5999" b="1" dirty="0" err="1">
                <a:solidFill>
                  <a:srgbClr val="2B4F28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Великая</a:t>
            </a:r>
            <a:r>
              <a:rPr lang="en-US" sz="5999" b="1" dirty="0">
                <a:solidFill>
                  <a:srgbClr val="2B4F28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 </a:t>
            </a:r>
            <a:r>
              <a:rPr lang="en-US" sz="5999" b="1" dirty="0" err="1">
                <a:solidFill>
                  <a:srgbClr val="2B4F28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Кракотка</a:t>
            </a:r>
            <a:endParaRPr lang="en-US" sz="5999" b="1" dirty="0">
              <a:solidFill>
                <a:srgbClr val="2B4F28"/>
              </a:solidFill>
              <a:latin typeface="Montserrat Heavy"/>
              <a:ea typeface="Montserrat Heavy"/>
              <a:cs typeface="Montserrat Heavy"/>
              <a:sym typeface="Montserrat Heavy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9081586" y="3666812"/>
            <a:ext cx="8490584" cy="46363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just">
              <a:lnSpc>
                <a:spcPts val="3713"/>
              </a:lnSpc>
              <a:spcBef>
                <a:spcPct val="0"/>
              </a:spcBef>
            </a:pPr>
            <a:r>
              <a:rPr lang="en-US" sz="2652" b="1" u="none" strike="noStrike" dirty="0" err="1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На</a:t>
            </a:r>
            <a:r>
              <a:rPr lang="en-US" sz="2652" b="1" u="none" strike="noStrike" dirty="0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52" b="1" u="none" strike="noStrike" dirty="0" err="1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сегодняшний</a:t>
            </a:r>
            <a:r>
              <a:rPr lang="en-US" sz="2652" b="1" u="none" strike="noStrike" dirty="0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52" b="1" u="none" strike="noStrike" dirty="0" err="1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день</a:t>
            </a:r>
            <a:r>
              <a:rPr lang="en-US" sz="2652" b="1" u="none" strike="noStrike" dirty="0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52" b="1" u="none" strike="noStrike" dirty="0" err="1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Великая</a:t>
            </a:r>
            <a:r>
              <a:rPr lang="en-US" sz="2652" b="1" u="none" strike="noStrike" dirty="0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52" b="1" u="none" strike="noStrike" dirty="0" err="1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Кракотка</a:t>
            </a:r>
            <a:r>
              <a:rPr lang="en-US" sz="2652" b="1" u="none" strike="noStrike" dirty="0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 – </a:t>
            </a:r>
            <a:r>
              <a:rPr lang="en-US" sz="2652" b="1" u="none" strike="noStrike" dirty="0" err="1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одно</a:t>
            </a:r>
            <a:r>
              <a:rPr lang="en-US" sz="2652" b="1" u="none" strike="noStrike" dirty="0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52" b="1" u="none" strike="noStrike" dirty="0" err="1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из</a:t>
            </a:r>
            <a:r>
              <a:rPr lang="en-US" sz="2652" b="1" u="none" strike="noStrike" dirty="0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52" b="1" u="none" strike="noStrike" dirty="0" err="1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удивительных</a:t>
            </a:r>
            <a:r>
              <a:rPr lang="en-US" sz="2652" b="1" u="none" strike="noStrike" dirty="0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52" b="1" u="none" strike="noStrike" dirty="0" err="1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живописных</a:t>
            </a:r>
            <a:r>
              <a:rPr lang="en-US" sz="2652" b="1" u="none" strike="noStrike" dirty="0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52" b="1" u="none" strike="noStrike" dirty="0" err="1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поселений</a:t>
            </a:r>
            <a:r>
              <a:rPr lang="en-US" sz="2652" b="1" u="none" strike="noStrike" dirty="0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52" b="1" u="none" strike="noStrike" dirty="0" err="1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Гродненской</a:t>
            </a:r>
            <a:r>
              <a:rPr lang="en-US" sz="2652" b="1" u="none" strike="noStrike" dirty="0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52" b="1" u="none" strike="noStrike" dirty="0" err="1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области</a:t>
            </a:r>
            <a:r>
              <a:rPr lang="en-US" sz="2652" b="1" u="none" strike="noStrike" dirty="0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, </a:t>
            </a:r>
            <a:r>
              <a:rPr lang="en-US" sz="2652" b="1" u="none" strike="noStrike" dirty="0" err="1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привлекающее</a:t>
            </a:r>
            <a:r>
              <a:rPr lang="en-US" sz="2652" b="1" u="none" strike="noStrike" dirty="0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52" b="1" u="none" strike="noStrike" dirty="0" err="1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путешественников</a:t>
            </a:r>
            <a:r>
              <a:rPr lang="en-US" sz="2652" b="1" u="none" strike="noStrike" dirty="0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52" b="1" u="none" strike="noStrike" dirty="0" err="1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с</a:t>
            </a:r>
            <a:r>
              <a:rPr lang="en-US" sz="2652" b="1" u="none" strike="noStrike" dirty="0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52" b="1" u="none" strike="noStrike" dirty="0" err="1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разных</a:t>
            </a:r>
            <a:r>
              <a:rPr lang="en-US" sz="2652" b="1" u="none" strike="noStrike" dirty="0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52" b="1" u="none" strike="noStrike" dirty="0" err="1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уголков</a:t>
            </a:r>
            <a:r>
              <a:rPr lang="en-US" sz="2652" b="1" u="none" strike="noStrike" dirty="0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52" b="1" u="none" strike="noStrike" dirty="0" err="1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земли</a:t>
            </a:r>
            <a:r>
              <a:rPr lang="en-US" sz="2652" b="1" u="none" strike="noStrike" dirty="0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52" b="1" u="none" strike="noStrike" dirty="0" err="1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своей</a:t>
            </a:r>
            <a:r>
              <a:rPr lang="en-US" sz="2652" b="1" u="none" strike="noStrike" dirty="0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52" b="1" u="none" strike="noStrike" dirty="0" err="1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коллекцией</a:t>
            </a:r>
            <a:r>
              <a:rPr lang="en-US" sz="2652" b="1" u="none" strike="noStrike" dirty="0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52" b="1" u="none" strike="noStrike" dirty="0" err="1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природных</a:t>
            </a:r>
            <a:r>
              <a:rPr lang="en-US" sz="2652" b="1" u="none" strike="noStrike" dirty="0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52" b="1" u="none" strike="noStrike" dirty="0" err="1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памятников</a:t>
            </a:r>
            <a:r>
              <a:rPr lang="en-US" sz="2652" b="1" u="none" strike="noStrike" dirty="0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.</a:t>
            </a:r>
          </a:p>
          <a:p>
            <a:pPr marL="0" lvl="0" indent="0" algn="just">
              <a:lnSpc>
                <a:spcPts val="3713"/>
              </a:lnSpc>
              <a:spcBef>
                <a:spcPct val="0"/>
              </a:spcBef>
            </a:pPr>
            <a:r>
              <a:rPr lang="en-US" sz="2652" b="1" u="none" strike="noStrike" dirty="0" err="1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Именно</a:t>
            </a:r>
            <a:r>
              <a:rPr lang="en-US" sz="2652" b="1" u="none" strike="noStrike" dirty="0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52" b="1" u="none" strike="noStrike" dirty="0" err="1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здесь</a:t>
            </a:r>
            <a:r>
              <a:rPr lang="en-US" sz="2652" b="1" u="none" strike="noStrike" dirty="0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52" b="1" u="none" strike="noStrike" dirty="0" err="1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вы</a:t>
            </a:r>
            <a:r>
              <a:rPr lang="en-US" sz="2652" b="1" u="none" strike="noStrike" dirty="0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52" b="1" u="none" strike="noStrike" dirty="0" err="1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можете</a:t>
            </a:r>
            <a:r>
              <a:rPr lang="en-US" sz="2652" b="1" u="none" strike="noStrike" dirty="0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52" b="1" u="none" strike="noStrike" dirty="0" err="1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посетить</a:t>
            </a:r>
            <a:r>
              <a:rPr lang="en-US" sz="2652" b="1" u="none" strike="noStrike" dirty="0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52" b="1" u="none" strike="noStrike" dirty="0" err="1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три</a:t>
            </a:r>
            <a:r>
              <a:rPr lang="en-US" sz="2652" b="1" u="none" strike="noStrike" dirty="0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52" b="1" u="none" strike="noStrike" dirty="0" err="1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действующих</a:t>
            </a:r>
            <a:r>
              <a:rPr lang="en-US" sz="2652" b="1" u="none" strike="noStrike" dirty="0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52" b="1" u="none" strike="noStrike" dirty="0" err="1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святыни</a:t>
            </a:r>
            <a:r>
              <a:rPr lang="en-US" sz="2652" b="1" u="none" strike="noStrike" dirty="0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: </a:t>
            </a:r>
            <a:r>
              <a:rPr lang="en-US" sz="2652" b="1" u="none" strike="noStrike" dirty="0" err="1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Храм</a:t>
            </a:r>
            <a:r>
              <a:rPr lang="en-US" sz="2652" b="1" u="none" strike="noStrike" dirty="0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52" b="1" u="none" strike="noStrike" dirty="0" err="1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Рождества</a:t>
            </a:r>
            <a:r>
              <a:rPr lang="en-US" sz="2652" b="1" u="none" strike="noStrike" dirty="0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52" b="1" u="none" strike="noStrike" dirty="0" err="1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Пресвятой</a:t>
            </a:r>
            <a:r>
              <a:rPr lang="en-US" sz="2652" b="1" u="none" strike="noStrike" dirty="0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52" b="1" u="none" strike="noStrike" dirty="0" err="1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Богородицы</a:t>
            </a:r>
            <a:r>
              <a:rPr lang="en-US" sz="2652" b="1" u="none" strike="noStrike" dirty="0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, </a:t>
            </a:r>
            <a:r>
              <a:rPr lang="en-US" sz="2652" b="1" u="none" strike="noStrike" dirty="0" err="1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храм</a:t>
            </a:r>
            <a:r>
              <a:rPr lang="en-US" sz="2652" b="1" u="none" strike="noStrike" dirty="0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52" b="1" u="none" strike="noStrike" dirty="0" err="1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Усекновения</a:t>
            </a:r>
            <a:r>
              <a:rPr lang="en-US" sz="2652" b="1" u="none" strike="noStrike" dirty="0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52" b="1" u="none" strike="noStrike" dirty="0" err="1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главы</a:t>
            </a:r>
            <a:r>
              <a:rPr lang="en-US" sz="2652" b="1" u="none" strike="noStrike" dirty="0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52" b="1" u="none" strike="noStrike" dirty="0" err="1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Иоанна</a:t>
            </a:r>
            <a:r>
              <a:rPr lang="en-US" sz="2652" b="1" u="none" strike="noStrike" dirty="0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52" b="1" u="none" strike="noStrike" dirty="0" err="1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Предтечи</a:t>
            </a:r>
            <a:r>
              <a:rPr lang="en-US" sz="2652" b="1" u="none" strike="noStrike" dirty="0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52" b="1" u="none" strike="noStrike" dirty="0" err="1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и</a:t>
            </a:r>
            <a:r>
              <a:rPr lang="en-US" sz="2652" b="1" u="none" strike="noStrike" dirty="0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52" b="1" u="none" strike="noStrike" dirty="0" err="1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Свято-Зосимо-Савватиевский</a:t>
            </a:r>
            <a:r>
              <a:rPr lang="en-US" sz="2652" b="1" u="none" strike="noStrike" dirty="0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52" b="1" u="none" strike="noStrike" dirty="0" err="1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монастырь</a:t>
            </a:r>
            <a:r>
              <a:rPr lang="en-US" sz="2652" b="1" u="none" strike="noStrike" dirty="0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.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B4F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2778151" y="-3016949"/>
            <a:ext cx="7045593" cy="7045593"/>
          </a:xfrm>
          <a:custGeom>
            <a:avLst/>
            <a:gdLst/>
            <a:ahLst/>
            <a:cxnLst/>
            <a:rect l="l" t="t" r="r" b="b"/>
            <a:pathLst>
              <a:path w="7045593" h="7045593">
                <a:moveTo>
                  <a:pt x="0" y="0"/>
                </a:moveTo>
                <a:lnTo>
                  <a:pt x="7045594" y="0"/>
                </a:lnTo>
                <a:lnTo>
                  <a:pt x="7045594" y="7045593"/>
                </a:lnTo>
                <a:lnTo>
                  <a:pt x="0" y="704559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flipH="1">
            <a:off x="-1679550" y="6670011"/>
            <a:ext cx="11893985" cy="8996178"/>
          </a:xfrm>
          <a:custGeom>
            <a:avLst/>
            <a:gdLst/>
            <a:ahLst/>
            <a:cxnLst/>
            <a:rect l="l" t="t" r="r" b="b"/>
            <a:pathLst>
              <a:path w="11893985" h="8996178">
                <a:moveTo>
                  <a:pt x="11893985" y="0"/>
                </a:moveTo>
                <a:lnTo>
                  <a:pt x="0" y="0"/>
                </a:lnTo>
                <a:lnTo>
                  <a:pt x="0" y="8996178"/>
                </a:lnTo>
                <a:lnTo>
                  <a:pt x="11893985" y="8996178"/>
                </a:lnTo>
                <a:lnTo>
                  <a:pt x="11893985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</p:sp>
      <p:grpSp>
        <p:nvGrpSpPr>
          <p:cNvPr id="4" name="Group 4"/>
          <p:cNvGrpSpPr/>
          <p:nvPr/>
        </p:nvGrpSpPr>
        <p:grpSpPr>
          <a:xfrm>
            <a:off x="-165424" y="1265729"/>
            <a:ext cx="7374413" cy="7374413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6"/>
              <a:stretch>
                <a:fillRect l="-24349" r="-51589" b="-31954"/>
              </a:stretch>
            </a:blipFill>
          </p:spPr>
        </p:sp>
      </p:grpSp>
      <p:sp>
        <p:nvSpPr>
          <p:cNvPr id="6" name="Freeform 6"/>
          <p:cNvSpPr/>
          <p:nvPr/>
        </p:nvSpPr>
        <p:spPr>
          <a:xfrm>
            <a:off x="13736503" y="7364038"/>
            <a:ext cx="7045593" cy="7045593"/>
          </a:xfrm>
          <a:custGeom>
            <a:avLst/>
            <a:gdLst/>
            <a:ahLst/>
            <a:cxnLst/>
            <a:rect l="l" t="t" r="r" b="b"/>
            <a:pathLst>
              <a:path w="7045593" h="7045593">
                <a:moveTo>
                  <a:pt x="0" y="0"/>
                </a:moveTo>
                <a:lnTo>
                  <a:pt x="7045594" y="0"/>
                </a:lnTo>
                <a:lnTo>
                  <a:pt x="7045594" y="7045593"/>
                </a:lnTo>
                <a:lnTo>
                  <a:pt x="0" y="704559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3473107" y="9439291"/>
            <a:ext cx="4212845" cy="413625"/>
          </a:xfrm>
          <a:custGeom>
            <a:avLst/>
            <a:gdLst/>
            <a:ahLst/>
            <a:cxnLst/>
            <a:rect l="l" t="t" r="r" b="b"/>
            <a:pathLst>
              <a:path w="4212845" h="413625">
                <a:moveTo>
                  <a:pt x="0" y="0"/>
                </a:moveTo>
                <a:lnTo>
                  <a:pt x="4212846" y="0"/>
                </a:lnTo>
                <a:lnTo>
                  <a:pt x="4212846" y="413625"/>
                </a:lnTo>
                <a:lnTo>
                  <a:pt x="0" y="413625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7208989" y="1019175"/>
            <a:ext cx="10775140" cy="15541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174"/>
              </a:lnSpc>
            </a:pPr>
            <a:r>
              <a:rPr lang="en-US" sz="5061" b="1" dirty="0" err="1">
                <a:solidFill>
                  <a:srgbClr val="FCFFFB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Источник</a:t>
            </a:r>
            <a:r>
              <a:rPr lang="en-US" sz="5061" b="1" dirty="0">
                <a:solidFill>
                  <a:srgbClr val="FCFFFB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 </a:t>
            </a:r>
            <a:r>
              <a:rPr lang="en-US" sz="5061" b="1" dirty="0" err="1">
                <a:solidFill>
                  <a:srgbClr val="FCFFFB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Предтечи</a:t>
            </a:r>
            <a:r>
              <a:rPr lang="en-US" sz="5061" b="1" dirty="0">
                <a:solidFill>
                  <a:srgbClr val="FCFFFB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 </a:t>
            </a:r>
            <a:r>
              <a:rPr lang="en-US" sz="5061" b="1" dirty="0" err="1">
                <a:solidFill>
                  <a:srgbClr val="FCFFFB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и</a:t>
            </a:r>
            <a:r>
              <a:rPr lang="en-US" sz="5061" b="1" dirty="0">
                <a:solidFill>
                  <a:srgbClr val="FCFFFB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 </a:t>
            </a:r>
            <a:r>
              <a:rPr lang="en-US" sz="5061" b="1" dirty="0" err="1">
                <a:solidFill>
                  <a:srgbClr val="FCFFFB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Крестителя</a:t>
            </a:r>
            <a:r>
              <a:rPr lang="en-US" sz="5061" b="1" dirty="0">
                <a:solidFill>
                  <a:srgbClr val="FCFFFB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 </a:t>
            </a:r>
            <a:r>
              <a:rPr lang="en-US" sz="5061" b="1" dirty="0" err="1">
                <a:solidFill>
                  <a:srgbClr val="FCFFFB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Господня</a:t>
            </a:r>
            <a:r>
              <a:rPr lang="en-US" sz="5061" b="1" dirty="0">
                <a:solidFill>
                  <a:srgbClr val="FCFFFB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 </a:t>
            </a:r>
            <a:r>
              <a:rPr lang="en-US" sz="5061" b="1" dirty="0" err="1">
                <a:solidFill>
                  <a:srgbClr val="FCFFFB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Иоанна</a:t>
            </a:r>
            <a:endParaRPr lang="en-US" sz="5061" b="1" dirty="0">
              <a:solidFill>
                <a:srgbClr val="FCFFFB"/>
              </a:solidFill>
              <a:latin typeface="Montserrat Heavy"/>
              <a:ea typeface="Montserrat Heavy"/>
              <a:cs typeface="Montserrat Heavy"/>
              <a:sym typeface="Montserrat Heavy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7817728" y="2867746"/>
            <a:ext cx="9557661" cy="63850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932"/>
              </a:lnSpc>
            </a:pP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Однажды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пришёл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в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деревню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нищий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.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Походил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по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округе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и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заметил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,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что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с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небольшой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горы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капает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вода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.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Нищий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подошёл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к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воде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,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выпил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её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,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а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затем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промыл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свои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больные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глаза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.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И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внезапно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стал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лучше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видеть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. </a:t>
            </a:r>
          </a:p>
          <a:p>
            <a:pPr algn="just">
              <a:lnSpc>
                <a:spcPts val="3932"/>
              </a:lnSpc>
            </a:pP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Богач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тоже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начал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лечить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этой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водой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свою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дочушку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.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И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в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скором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времени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она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тоже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исцелилась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. </a:t>
            </a:r>
          </a:p>
          <a:p>
            <a:pPr algn="just">
              <a:lnSpc>
                <a:spcPts val="3932"/>
              </a:lnSpc>
            </a:pP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А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звали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этого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богача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пан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Скурат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.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Он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обустроил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это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место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,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выкопал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колодец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.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С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тех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пор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и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называют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этот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родник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пана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Скурата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.</a:t>
            </a:r>
          </a:p>
          <a:p>
            <a:pPr algn="just">
              <a:lnSpc>
                <a:spcPts val="3932"/>
              </a:lnSpc>
            </a:pP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Сей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родник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освящён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в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честь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Предтечи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и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Крестителя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Господня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Иоанна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.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B4F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-334310" y="4510515"/>
            <a:ext cx="16860095" cy="12752363"/>
          </a:xfrm>
          <a:custGeom>
            <a:avLst/>
            <a:gdLst/>
            <a:ahLst/>
            <a:cxnLst/>
            <a:rect l="l" t="t" r="r" b="b"/>
            <a:pathLst>
              <a:path w="16860095" h="12752363">
                <a:moveTo>
                  <a:pt x="16860095" y="0"/>
                </a:moveTo>
                <a:lnTo>
                  <a:pt x="0" y="0"/>
                </a:lnTo>
                <a:lnTo>
                  <a:pt x="0" y="12752362"/>
                </a:lnTo>
                <a:lnTo>
                  <a:pt x="16860095" y="12752362"/>
                </a:lnTo>
                <a:lnTo>
                  <a:pt x="16860095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</p:sp>
      <p:sp>
        <p:nvSpPr>
          <p:cNvPr id="3" name="Freeform 3"/>
          <p:cNvSpPr/>
          <p:nvPr/>
        </p:nvSpPr>
        <p:spPr>
          <a:xfrm>
            <a:off x="16525785" y="335195"/>
            <a:ext cx="1467030" cy="1387010"/>
          </a:xfrm>
          <a:custGeom>
            <a:avLst/>
            <a:gdLst/>
            <a:ahLst/>
            <a:cxnLst/>
            <a:rect l="l" t="t" r="r" b="b"/>
            <a:pathLst>
              <a:path w="1467030" h="1387010">
                <a:moveTo>
                  <a:pt x="0" y="0"/>
                </a:moveTo>
                <a:lnTo>
                  <a:pt x="1467030" y="0"/>
                </a:lnTo>
                <a:lnTo>
                  <a:pt x="1467030" y="1387010"/>
                </a:lnTo>
                <a:lnTo>
                  <a:pt x="0" y="138701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028700" y="9258300"/>
            <a:ext cx="3763257" cy="369483"/>
          </a:xfrm>
          <a:custGeom>
            <a:avLst/>
            <a:gdLst/>
            <a:ahLst/>
            <a:cxnLst/>
            <a:rect l="l" t="t" r="r" b="b"/>
            <a:pathLst>
              <a:path w="3763257" h="369483">
                <a:moveTo>
                  <a:pt x="0" y="0"/>
                </a:moveTo>
                <a:lnTo>
                  <a:pt x="3763257" y="0"/>
                </a:lnTo>
                <a:lnTo>
                  <a:pt x="3763257" y="369483"/>
                </a:lnTo>
                <a:lnTo>
                  <a:pt x="0" y="36948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grpSp>
        <p:nvGrpSpPr>
          <p:cNvPr id="5" name="Group 5"/>
          <p:cNvGrpSpPr/>
          <p:nvPr/>
        </p:nvGrpSpPr>
        <p:grpSpPr>
          <a:xfrm>
            <a:off x="2910329" y="2427173"/>
            <a:ext cx="12049325" cy="7416982"/>
            <a:chOff x="0" y="0"/>
            <a:chExt cx="1866756" cy="1149085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866756" cy="1149085"/>
            </a:xfrm>
            <a:custGeom>
              <a:avLst/>
              <a:gdLst/>
              <a:ahLst/>
              <a:cxnLst/>
              <a:rect l="l" t="t" r="r" b="b"/>
              <a:pathLst>
                <a:path w="1866756" h="1149085">
                  <a:moveTo>
                    <a:pt x="26986" y="0"/>
                  </a:moveTo>
                  <a:lnTo>
                    <a:pt x="1839770" y="0"/>
                  </a:lnTo>
                  <a:cubicBezTo>
                    <a:pt x="1854674" y="0"/>
                    <a:pt x="1866756" y="12082"/>
                    <a:pt x="1866756" y="26986"/>
                  </a:cubicBezTo>
                  <a:lnTo>
                    <a:pt x="1866756" y="1122099"/>
                  </a:lnTo>
                  <a:cubicBezTo>
                    <a:pt x="1866756" y="1137003"/>
                    <a:pt x="1854674" y="1149085"/>
                    <a:pt x="1839770" y="1149085"/>
                  </a:cubicBezTo>
                  <a:lnTo>
                    <a:pt x="26986" y="1149085"/>
                  </a:lnTo>
                  <a:cubicBezTo>
                    <a:pt x="12082" y="1149085"/>
                    <a:pt x="0" y="1137003"/>
                    <a:pt x="0" y="1122099"/>
                  </a:cubicBezTo>
                  <a:lnTo>
                    <a:pt x="0" y="26986"/>
                  </a:lnTo>
                  <a:cubicBezTo>
                    <a:pt x="0" y="12082"/>
                    <a:pt x="12082" y="0"/>
                    <a:pt x="26986" y="0"/>
                  </a:cubicBezTo>
                  <a:close/>
                </a:path>
              </a:pathLst>
            </a:custGeom>
            <a:blipFill>
              <a:blip r:embed="rId8"/>
              <a:stretch>
                <a:fillRect t="-6408" b="-6408"/>
              </a:stretch>
            </a:blipFill>
          </p:spPr>
        </p:sp>
      </p:grpSp>
      <p:grpSp>
        <p:nvGrpSpPr>
          <p:cNvPr id="7" name="Group 7"/>
          <p:cNvGrpSpPr/>
          <p:nvPr/>
        </p:nvGrpSpPr>
        <p:grpSpPr>
          <a:xfrm rot="5400000">
            <a:off x="9872054" y="-9283584"/>
            <a:ext cx="1496736" cy="21240844"/>
            <a:chOff x="0" y="0"/>
            <a:chExt cx="134892" cy="1914316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34892" cy="1914316"/>
            </a:xfrm>
            <a:custGeom>
              <a:avLst/>
              <a:gdLst/>
              <a:ahLst/>
              <a:cxnLst/>
              <a:rect l="l" t="t" r="r" b="b"/>
              <a:pathLst>
                <a:path w="134892" h="1914316">
                  <a:moveTo>
                    <a:pt x="44988" y="19070"/>
                  </a:moveTo>
                  <a:cubicBezTo>
                    <a:pt x="51882" y="7556"/>
                    <a:pt x="59766" y="0"/>
                    <a:pt x="67482" y="0"/>
                  </a:cubicBezTo>
                  <a:cubicBezTo>
                    <a:pt x="75199" y="0"/>
                    <a:pt x="82624" y="6476"/>
                    <a:pt x="89467" y="17990"/>
                  </a:cubicBezTo>
                  <a:cubicBezTo>
                    <a:pt x="89613" y="18350"/>
                    <a:pt x="89758" y="18350"/>
                    <a:pt x="89904" y="18710"/>
                  </a:cubicBezTo>
                  <a:cubicBezTo>
                    <a:pt x="115601" y="64765"/>
                    <a:pt x="134528" y="186379"/>
                    <a:pt x="134892" y="352970"/>
                  </a:cubicBezTo>
                  <a:lnTo>
                    <a:pt x="134892" y="1914316"/>
                  </a:lnTo>
                  <a:lnTo>
                    <a:pt x="0" y="1914316"/>
                  </a:lnTo>
                  <a:lnTo>
                    <a:pt x="0" y="354129"/>
                  </a:lnTo>
                  <a:cubicBezTo>
                    <a:pt x="364" y="185660"/>
                    <a:pt x="19000" y="64045"/>
                    <a:pt x="44988" y="19070"/>
                  </a:cubicBezTo>
                  <a:close/>
                </a:path>
              </a:pathLst>
            </a:custGeom>
            <a:solidFill>
              <a:srgbClr val="193229"/>
            </a:solidFill>
            <a:ln cap="sq">
              <a:noFill/>
              <a:prstDash val="solid"/>
              <a:miter/>
            </a:ln>
          </p:spPr>
        </p:sp>
        <p:sp>
          <p:nvSpPr>
            <p:cNvPr id="9" name="TextBox 9"/>
            <p:cNvSpPr txBox="1"/>
            <p:nvPr/>
          </p:nvSpPr>
          <p:spPr>
            <a:xfrm>
              <a:off x="0" y="79375"/>
              <a:ext cx="134892" cy="183494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3360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5235678" y="919831"/>
            <a:ext cx="7816645" cy="8023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468"/>
              </a:lnSpc>
            </a:pPr>
            <a:r>
              <a:rPr lang="en-US" sz="5302" b="1" dirty="0">
                <a:solidFill>
                  <a:srgbClr val="FCFFFB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СХЕМА МАРШРУТА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2EE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564156" y="6897307"/>
            <a:ext cx="9695434" cy="9695434"/>
          </a:xfrm>
          <a:custGeom>
            <a:avLst/>
            <a:gdLst/>
            <a:ahLst/>
            <a:cxnLst/>
            <a:rect l="l" t="t" r="r" b="b"/>
            <a:pathLst>
              <a:path w="9695434" h="9695434">
                <a:moveTo>
                  <a:pt x="0" y="0"/>
                </a:moveTo>
                <a:lnTo>
                  <a:pt x="9695435" y="0"/>
                </a:lnTo>
                <a:lnTo>
                  <a:pt x="9695435" y="9695435"/>
                </a:lnTo>
                <a:lnTo>
                  <a:pt x="0" y="969543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flipV="1">
            <a:off x="12998336" y="7086184"/>
            <a:ext cx="7646819" cy="6492845"/>
          </a:xfrm>
          <a:custGeom>
            <a:avLst/>
            <a:gdLst/>
            <a:ahLst/>
            <a:cxnLst/>
            <a:rect l="l" t="t" r="r" b="b"/>
            <a:pathLst>
              <a:path w="7646819" h="6492845">
                <a:moveTo>
                  <a:pt x="0" y="6492845"/>
                </a:moveTo>
                <a:lnTo>
                  <a:pt x="7646819" y="6492845"/>
                </a:lnTo>
                <a:lnTo>
                  <a:pt x="7646819" y="0"/>
                </a:lnTo>
                <a:lnTo>
                  <a:pt x="0" y="0"/>
                </a:lnTo>
                <a:lnTo>
                  <a:pt x="0" y="6492845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flipH="1" flipV="1">
            <a:off x="-2357155" y="7086184"/>
            <a:ext cx="7646819" cy="6492845"/>
          </a:xfrm>
          <a:custGeom>
            <a:avLst/>
            <a:gdLst/>
            <a:ahLst/>
            <a:cxnLst/>
            <a:rect l="l" t="t" r="r" b="b"/>
            <a:pathLst>
              <a:path w="7646819" h="6492845">
                <a:moveTo>
                  <a:pt x="7646819" y="6492845"/>
                </a:moveTo>
                <a:lnTo>
                  <a:pt x="0" y="6492845"/>
                </a:lnTo>
                <a:lnTo>
                  <a:pt x="0" y="0"/>
                </a:lnTo>
                <a:lnTo>
                  <a:pt x="7646819" y="0"/>
                </a:lnTo>
                <a:lnTo>
                  <a:pt x="7646819" y="6492845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5" name="Group 5"/>
          <p:cNvGrpSpPr/>
          <p:nvPr/>
        </p:nvGrpSpPr>
        <p:grpSpPr>
          <a:xfrm>
            <a:off x="2125847" y="4438292"/>
            <a:ext cx="6327635" cy="3631501"/>
            <a:chOff x="0" y="0"/>
            <a:chExt cx="8436847" cy="4842002"/>
          </a:xfrm>
        </p:grpSpPr>
        <p:grpSp>
          <p:nvGrpSpPr>
            <p:cNvPr id="6" name="Group 6"/>
            <p:cNvGrpSpPr/>
            <p:nvPr/>
          </p:nvGrpSpPr>
          <p:grpSpPr>
            <a:xfrm>
              <a:off x="0" y="0"/>
              <a:ext cx="8436847" cy="1538933"/>
              <a:chOff x="0" y="0"/>
              <a:chExt cx="1666538" cy="303987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0"/>
                <a:ext cx="1666538" cy="303987"/>
              </a:xfrm>
              <a:custGeom>
                <a:avLst/>
                <a:gdLst/>
                <a:ahLst/>
                <a:cxnLst/>
                <a:rect l="l" t="t" r="r" b="b"/>
                <a:pathLst>
                  <a:path w="1666538" h="303987">
                    <a:moveTo>
                      <a:pt x="62399" y="0"/>
                    </a:moveTo>
                    <a:lnTo>
                      <a:pt x="1604139" y="0"/>
                    </a:lnTo>
                    <a:cubicBezTo>
                      <a:pt x="1638601" y="0"/>
                      <a:pt x="1666538" y="27937"/>
                      <a:pt x="1666538" y="62399"/>
                    </a:cubicBezTo>
                    <a:lnTo>
                      <a:pt x="1666538" y="241588"/>
                    </a:lnTo>
                    <a:cubicBezTo>
                      <a:pt x="1666538" y="276050"/>
                      <a:pt x="1638601" y="303987"/>
                      <a:pt x="1604139" y="303987"/>
                    </a:cubicBezTo>
                    <a:lnTo>
                      <a:pt x="62399" y="303987"/>
                    </a:lnTo>
                    <a:cubicBezTo>
                      <a:pt x="27937" y="303987"/>
                      <a:pt x="0" y="276050"/>
                      <a:pt x="0" y="241588"/>
                    </a:cubicBezTo>
                    <a:lnTo>
                      <a:pt x="0" y="62399"/>
                    </a:lnTo>
                    <a:cubicBezTo>
                      <a:pt x="0" y="27937"/>
                      <a:pt x="27937" y="0"/>
                      <a:pt x="62399" y="0"/>
                    </a:cubicBezTo>
                    <a:close/>
                  </a:path>
                </a:pathLst>
              </a:custGeom>
              <a:solidFill>
                <a:srgbClr val="447140"/>
              </a:solidFill>
            </p:spPr>
          </p:sp>
          <p:sp>
            <p:nvSpPr>
              <p:cNvPr id="8" name="TextBox 8"/>
              <p:cNvSpPr txBox="1"/>
              <p:nvPr/>
            </p:nvSpPr>
            <p:spPr>
              <a:xfrm>
                <a:off x="0" y="-47625"/>
                <a:ext cx="1666538" cy="351612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220"/>
                  </a:lnSpc>
                </a:pPr>
                <a:endParaRPr/>
              </a:p>
            </p:txBody>
          </p:sp>
        </p:grpSp>
        <p:sp>
          <p:nvSpPr>
            <p:cNvPr id="9" name="TextBox 9"/>
            <p:cNvSpPr txBox="1"/>
            <p:nvPr/>
          </p:nvSpPr>
          <p:spPr>
            <a:xfrm>
              <a:off x="385729" y="291236"/>
              <a:ext cx="7665390" cy="86952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530"/>
                </a:lnSpc>
              </a:pPr>
              <a:r>
                <a:rPr lang="en-US" sz="3950" b="1">
                  <a:solidFill>
                    <a:srgbClr val="FFFFFF"/>
                  </a:solidFill>
                  <a:latin typeface="Inter Heavy"/>
                  <a:ea typeface="Inter Heavy"/>
                  <a:cs typeface="Inter Heavy"/>
                  <a:sym typeface="Inter Heavy"/>
                </a:rPr>
                <a:t>Продолжительность:</a:t>
              </a:r>
            </a:p>
          </p:txBody>
        </p:sp>
        <p:grpSp>
          <p:nvGrpSpPr>
            <p:cNvPr id="10" name="Group 10"/>
            <p:cNvGrpSpPr/>
            <p:nvPr/>
          </p:nvGrpSpPr>
          <p:grpSpPr>
            <a:xfrm>
              <a:off x="0" y="1767228"/>
              <a:ext cx="8436847" cy="3074774"/>
              <a:chOff x="0" y="0"/>
              <a:chExt cx="1666538" cy="607363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0" y="0"/>
                <a:ext cx="1666538" cy="607363"/>
              </a:xfrm>
              <a:custGeom>
                <a:avLst/>
                <a:gdLst/>
                <a:ahLst/>
                <a:cxnLst/>
                <a:rect l="l" t="t" r="r" b="b"/>
                <a:pathLst>
                  <a:path w="1666538" h="607363">
                    <a:moveTo>
                      <a:pt x="33035" y="0"/>
                    </a:moveTo>
                    <a:lnTo>
                      <a:pt x="1633503" y="0"/>
                    </a:lnTo>
                    <a:cubicBezTo>
                      <a:pt x="1642264" y="0"/>
                      <a:pt x="1650667" y="3480"/>
                      <a:pt x="1656862" y="9676"/>
                    </a:cubicBezTo>
                    <a:cubicBezTo>
                      <a:pt x="1663057" y="15871"/>
                      <a:pt x="1666538" y="24273"/>
                      <a:pt x="1666538" y="33035"/>
                    </a:cubicBezTo>
                    <a:lnTo>
                      <a:pt x="1666538" y="574328"/>
                    </a:lnTo>
                    <a:cubicBezTo>
                      <a:pt x="1666538" y="583089"/>
                      <a:pt x="1663057" y="591492"/>
                      <a:pt x="1656862" y="597687"/>
                    </a:cubicBezTo>
                    <a:cubicBezTo>
                      <a:pt x="1650667" y="603882"/>
                      <a:pt x="1642264" y="607363"/>
                      <a:pt x="1633503" y="607363"/>
                    </a:cubicBezTo>
                    <a:lnTo>
                      <a:pt x="33035" y="607363"/>
                    </a:lnTo>
                    <a:cubicBezTo>
                      <a:pt x="24273" y="607363"/>
                      <a:pt x="15871" y="603882"/>
                      <a:pt x="9676" y="597687"/>
                    </a:cubicBezTo>
                    <a:cubicBezTo>
                      <a:pt x="3480" y="591492"/>
                      <a:pt x="0" y="583089"/>
                      <a:pt x="0" y="574328"/>
                    </a:cubicBezTo>
                    <a:lnTo>
                      <a:pt x="0" y="33035"/>
                    </a:lnTo>
                    <a:cubicBezTo>
                      <a:pt x="0" y="24273"/>
                      <a:pt x="3480" y="15871"/>
                      <a:pt x="9676" y="9676"/>
                    </a:cubicBezTo>
                    <a:cubicBezTo>
                      <a:pt x="15871" y="3480"/>
                      <a:pt x="24273" y="0"/>
                      <a:pt x="33035" y="0"/>
                    </a:cubicBezTo>
                    <a:close/>
                  </a:path>
                </a:pathLst>
              </a:custGeom>
              <a:solidFill>
                <a:srgbClr val="729A5D"/>
              </a:solidFill>
              <a:ln cap="rnd">
                <a:noFill/>
                <a:prstDash val="solid"/>
                <a:round/>
              </a:ln>
            </p:spPr>
          </p:sp>
          <p:sp>
            <p:nvSpPr>
              <p:cNvPr id="12" name="TextBox 12"/>
              <p:cNvSpPr txBox="1"/>
              <p:nvPr/>
            </p:nvSpPr>
            <p:spPr>
              <a:xfrm>
                <a:off x="0" y="-47625"/>
                <a:ext cx="1666538" cy="65498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220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13" name="TextBox 13"/>
            <p:cNvSpPr txBox="1"/>
            <p:nvPr/>
          </p:nvSpPr>
          <p:spPr>
            <a:xfrm>
              <a:off x="2678736" y="2714658"/>
              <a:ext cx="3079375" cy="72212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just">
                <a:lnSpc>
                  <a:spcPts val="4563"/>
                </a:lnSpc>
              </a:pPr>
              <a:r>
                <a:rPr lang="en-US" sz="3259" b="1" dirty="0" err="1">
                  <a:solidFill>
                    <a:srgbClr val="244721"/>
                  </a:solidFill>
                  <a:latin typeface="Inter Bold"/>
                  <a:ea typeface="Inter Bold"/>
                  <a:cs typeface="Inter Bold"/>
                  <a:sym typeface="Inter Bold"/>
                </a:rPr>
                <a:t>до</a:t>
              </a:r>
              <a:r>
                <a:rPr lang="en-US" sz="3259" b="1" dirty="0">
                  <a:solidFill>
                    <a:srgbClr val="244721"/>
                  </a:solidFill>
                  <a:latin typeface="Inter Bold"/>
                  <a:ea typeface="Inter Bold"/>
                  <a:cs typeface="Inter Bold"/>
                  <a:sym typeface="Inter Bold"/>
                </a:rPr>
                <a:t> 4 </a:t>
              </a:r>
              <a:r>
                <a:rPr lang="en-US" sz="3259" b="1" dirty="0" err="1">
                  <a:solidFill>
                    <a:srgbClr val="244721"/>
                  </a:solidFill>
                  <a:latin typeface="Inter Bold"/>
                  <a:ea typeface="Inter Bold"/>
                  <a:cs typeface="Inter Bold"/>
                  <a:sym typeface="Inter Bold"/>
                </a:rPr>
                <a:t>часов</a:t>
              </a:r>
              <a:endParaRPr lang="en-US" sz="3259" b="1" dirty="0">
                <a:solidFill>
                  <a:srgbClr val="244721"/>
                </a:solidFill>
                <a:latin typeface="Inter Bold"/>
                <a:ea typeface="Inter Bold"/>
                <a:cs typeface="Inter Bold"/>
                <a:sym typeface="Inter Bold"/>
              </a:endParaRPr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9834518" y="4438292"/>
            <a:ext cx="6327635" cy="3631501"/>
            <a:chOff x="0" y="0"/>
            <a:chExt cx="8436847" cy="4842002"/>
          </a:xfrm>
        </p:grpSpPr>
        <p:grpSp>
          <p:nvGrpSpPr>
            <p:cNvPr id="15" name="Group 15"/>
            <p:cNvGrpSpPr/>
            <p:nvPr/>
          </p:nvGrpSpPr>
          <p:grpSpPr>
            <a:xfrm>
              <a:off x="0" y="1767228"/>
              <a:ext cx="8436847" cy="3074774"/>
              <a:chOff x="0" y="0"/>
              <a:chExt cx="1666538" cy="607363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1666538" cy="607363"/>
              </a:xfrm>
              <a:custGeom>
                <a:avLst/>
                <a:gdLst/>
                <a:ahLst/>
                <a:cxnLst/>
                <a:rect l="l" t="t" r="r" b="b"/>
                <a:pathLst>
                  <a:path w="1666538" h="607363">
                    <a:moveTo>
                      <a:pt x="33035" y="0"/>
                    </a:moveTo>
                    <a:lnTo>
                      <a:pt x="1633503" y="0"/>
                    </a:lnTo>
                    <a:cubicBezTo>
                      <a:pt x="1642264" y="0"/>
                      <a:pt x="1650667" y="3480"/>
                      <a:pt x="1656862" y="9676"/>
                    </a:cubicBezTo>
                    <a:cubicBezTo>
                      <a:pt x="1663057" y="15871"/>
                      <a:pt x="1666538" y="24273"/>
                      <a:pt x="1666538" y="33035"/>
                    </a:cubicBezTo>
                    <a:lnTo>
                      <a:pt x="1666538" y="574328"/>
                    </a:lnTo>
                    <a:cubicBezTo>
                      <a:pt x="1666538" y="583089"/>
                      <a:pt x="1663057" y="591492"/>
                      <a:pt x="1656862" y="597687"/>
                    </a:cubicBezTo>
                    <a:cubicBezTo>
                      <a:pt x="1650667" y="603882"/>
                      <a:pt x="1642264" y="607363"/>
                      <a:pt x="1633503" y="607363"/>
                    </a:cubicBezTo>
                    <a:lnTo>
                      <a:pt x="33035" y="607363"/>
                    </a:lnTo>
                    <a:cubicBezTo>
                      <a:pt x="24273" y="607363"/>
                      <a:pt x="15871" y="603882"/>
                      <a:pt x="9676" y="597687"/>
                    </a:cubicBezTo>
                    <a:cubicBezTo>
                      <a:pt x="3480" y="591492"/>
                      <a:pt x="0" y="583089"/>
                      <a:pt x="0" y="574328"/>
                    </a:cubicBezTo>
                    <a:lnTo>
                      <a:pt x="0" y="33035"/>
                    </a:lnTo>
                    <a:cubicBezTo>
                      <a:pt x="0" y="24273"/>
                      <a:pt x="3480" y="15871"/>
                      <a:pt x="9676" y="9676"/>
                    </a:cubicBezTo>
                    <a:cubicBezTo>
                      <a:pt x="15871" y="3480"/>
                      <a:pt x="24273" y="0"/>
                      <a:pt x="33035" y="0"/>
                    </a:cubicBezTo>
                    <a:close/>
                  </a:path>
                </a:pathLst>
              </a:custGeom>
              <a:solidFill>
                <a:srgbClr val="729A5D"/>
              </a:solidFill>
              <a:ln cap="rnd">
                <a:noFill/>
                <a:prstDash val="solid"/>
                <a:round/>
              </a:ln>
            </p:spPr>
          </p:sp>
          <p:sp>
            <p:nvSpPr>
              <p:cNvPr id="17" name="TextBox 17"/>
              <p:cNvSpPr txBox="1"/>
              <p:nvPr/>
            </p:nvSpPr>
            <p:spPr>
              <a:xfrm>
                <a:off x="0" y="-47625"/>
                <a:ext cx="1666538" cy="65498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3220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18" name="TextBox 18"/>
            <p:cNvSpPr txBox="1"/>
            <p:nvPr/>
          </p:nvSpPr>
          <p:spPr>
            <a:xfrm>
              <a:off x="453758" y="1988531"/>
              <a:ext cx="7529332" cy="257501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just">
                <a:lnSpc>
                  <a:spcPts val="3891"/>
                </a:lnSpc>
              </a:pPr>
              <a:r>
                <a:rPr lang="en-US" sz="2779" b="1" dirty="0">
                  <a:solidFill>
                    <a:srgbClr val="244721"/>
                  </a:solidFill>
                  <a:latin typeface="Inter Bold"/>
                  <a:ea typeface="Inter Bold"/>
                  <a:cs typeface="Inter Bold"/>
                  <a:sym typeface="Inter Bold"/>
                </a:rPr>
                <a:t>-</a:t>
              </a:r>
              <a:r>
                <a:rPr lang="en-US" sz="2779" b="1" dirty="0" err="1">
                  <a:solidFill>
                    <a:srgbClr val="244721"/>
                  </a:solidFill>
                  <a:latin typeface="Inter Bold"/>
                  <a:ea typeface="Inter Bold"/>
                  <a:cs typeface="Inter Bold"/>
                  <a:sym typeface="Inter Bold"/>
                </a:rPr>
                <a:t>взрослые</a:t>
              </a:r>
              <a:r>
                <a:rPr lang="en-US" sz="2779" b="1" dirty="0">
                  <a:solidFill>
                    <a:srgbClr val="244721"/>
                  </a:solidFill>
                  <a:latin typeface="Inter Bold"/>
                  <a:ea typeface="Inter Bold"/>
                  <a:cs typeface="Inter Bold"/>
                  <a:sym typeface="Inter Bold"/>
                </a:rPr>
                <a:t> - 10 </a:t>
              </a:r>
              <a:r>
                <a:rPr lang="en-US" sz="2779" b="1" dirty="0" err="1">
                  <a:solidFill>
                    <a:srgbClr val="244721"/>
                  </a:solidFill>
                  <a:latin typeface="Inter Bold"/>
                  <a:ea typeface="Inter Bold"/>
                  <a:cs typeface="Inter Bold"/>
                  <a:sym typeface="Inter Bold"/>
                </a:rPr>
                <a:t>руб</a:t>
              </a:r>
              <a:endParaRPr lang="en-US" sz="2779" b="1" dirty="0">
                <a:solidFill>
                  <a:srgbClr val="244721"/>
                </a:solidFill>
                <a:latin typeface="Inter Bold"/>
                <a:ea typeface="Inter Bold"/>
                <a:cs typeface="Inter Bold"/>
                <a:sym typeface="Inter Bold"/>
              </a:endParaRPr>
            </a:p>
            <a:p>
              <a:pPr algn="just">
                <a:lnSpc>
                  <a:spcPts val="3891"/>
                </a:lnSpc>
              </a:pPr>
              <a:r>
                <a:rPr lang="en-US" sz="2779" b="1" dirty="0">
                  <a:solidFill>
                    <a:srgbClr val="244721"/>
                  </a:solidFill>
                  <a:latin typeface="Inter Bold"/>
                  <a:ea typeface="Inter Bold"/>
                  <a:cs typeface="Inter Bold"/>
                  <a:sym typeface="Inter Bold"/>
                </a:rPr>
                <a:t>-</a:t>
              </a:r>
              <a:r>
                <a:rPr lang="en-US" sz="2779" b="1" dirty="0" err="1">
                  <a:solidFill>
                    <a:srgbClr val="244721"/>
                  </a:solidFill>
                  <a:latin typeface="Inter Bold"/>
                  <a:ea typeface="Inter Bold"/>
                  <a:cs typeface="Inter Bold"/>
                  <a:sym typeface="Inter Bold"/>
                </a:rPr>
                <a:t>дети</a:t>
              </a:r>
              <a:r>
                <a:rPr lang="en-US" sz="2779" b="1" dirty="0">
                  <a:solidFill>
                    <a:srgbClr val="244721"/>
                  </a:solidFill>
                  <a:latin typeface="Inter Bold"/>
                  <a:ea typeface="Inter Bold"/>
                  <a:cs typeface="Inter Bold"/>
                  <a:sym typeface="Inter Bold"/>
                </a:rPr>
                <a:t> - 8 </a:t>
              </a:r>
              <a:r>
                <a:rPr lang="en-US" sz="2779" b="1" dirty="0" err="1">
                  <a:solidFill>
                    <a:srgbClr val="244721"/>
                  </a:solidFill>
                  <a:latin typeface="Inter Bold"/>
                  <a:ea typeface="Inter Bold"/>
                  <a:cs typeface="Inter Bold"/>
                  <a:sym typeface="Inter Bold"/>
                </a:rPr>
                <a:t>руб</a:t>
              </a:r>
              <a:endParaRPr lang="en-US" sz="2779" b="1" dirty="0">
                <a:solidFill>
                  <a:srgbClr val="244721"/>
                </a:solidFill>
                <a:latin typeface="Inter Bold"/>
                <a:ea typeface="Inter Bold"/>
                <a:cs typeface="Inter Bold"/>
                <a:sym typeface="Inter Bold"/>
              </a:endParaRPr>
            </a:p>
            <a:p>
              <a:pPr algn="just">
                <a:lnSpc>
                  <a:spcPts val="3891"/>
                </a:lnSpc>
              </a:pPr>
              <a:r>
                <a:rPr lang="en-US" sz="2779" b="1" dirty="0">
                  <a:solidFill>
                    <a:srgbClr val="244721"/>
                  </a:solidFill>
                  <a:latin typeface="Inter Bold"/>
                  <a:ea typeface="Inter Bold"/>
                  <a:cs typeface="Inter Bold"/>
                  <a:sym typeface="Inter Bold"/>
                </a:rPr>
                <a:t>-</a:t>
              </a:r>
              <a:r>
                <a:rPr lang="en-US" sz="2779" b="1" dirty="0" err="1">
                  <a:solidFill>
                    <a:srgbClr val="244721"/>
                  </a:solidFill>
                  <a:latin typeface="Inter Bold"/>
                  <a:ea typeface="Inter Bold"/>
                  <a:cs typeface="Inter Bold"/>
                  <a:sym typeface="Inter Bold"/>
                </a:rPr>
                <a:t>иностранные</a:t>
              </a:r>
              <a:r>
                <a:rPr lang="en-US" sz="2779" b="1" dirty="0">
                  <a:solidFill>
                    <a:srgbClr val="244721"/>
                  </a:solidFill>
                  <a:latin typeface="Inter Bold"/>
                  <a:ea typeface="Inter Bold"/>
                  <a:cs typeface="Inter Bold"/>
                  <a:sym typeface="Inter Bold"/>
                </a:rPr>
                <a:t> </a:t>
              </a:r>
              <a:r>
                <a:rPr lang="en-US" sz="2779" b="1" dirty="0" err="1">
                  <a:solidFill>
                    <a:srgbClr val="244721"/>
                  </a:solidFill>
                  <a:latin typeface="Inter Bold"/>
                  <a:ea typeface="Inter Bold"/>
                  <a:cs typeface="Inter Bold"/>
                  <a:sym typeface="Inter Bold"/>
                </a:rPr>
                <a:t>граждане</a:t>
              </a:r>
              <a:r>
                <a:rPr lang="en-US" sz="2779" b="1" dirty="0">
                  <a:solidFill>
                    <a:srgbClr val="244721"/>
                  </a:solidFill>
                  <a:latin typeface="Inter Bold"/>
                  <a:ea typeface="Inter Bold"/>
                  <a:cs typeface="Inter Bold"/>
                  <a:sym typeface="Inter Bold"/>
                </a:rPr>
                <a:t> - 12 </a:t>
              </a:r>
              <a:r>
                <a:rPr lang="en-US" sz="2779" b="1" dirty="0" err="1">
                  <a:solidFill>
                    <a:srgbClr val="244721"/>
                  </a:solidFill>
                  <a:latin typeface="Inter Bold"/>
                  <a:ea typeface="Inter Bold"/>
                  <a:cs typeface="Inter Bold"/>
                  <a:sym typeface="Inter Bold"/>
                </a:rPr>
                <a:t>руб</a:t>
              </a:r>
              <a:endParaRPr lang="en-US" sz="2779" b="1" dirty="0">
                <a:solidFill>
                  <a:srgbClr val="244721"/>
                </a:solidFill>
                <a:latin typeface="Inter Bold"/>
                <a:ea typeface="Inter Bold"/>
                <a:cs typeface="Inter Bold"/>
                <a:sym typeface="Inter Bold"/>
              </a:endParaRPr>
            </a:p>
          </p:txBody>
        </p:sp>
        <p:grpSp>
          <p:nvGrpSpPr>
            <p:cNvPr id="19" name="Group 19"/>
            <p:cNvGrpSpPr/>
            <p:nvPr/>
          </p:nvGrpSpPr>
          <p:grpSpPr>
            <a:xfrm>
              <a:off x="0" y="0"/>
              <a:ext cx="8436847" cy="1538933"/>
              <a:chOff x="0" y="0"/>
              <a:chExt cx="1666538" cy="303987"/>
            </a:xfrm>
          </p:grpSpPr>
          <p:sp>
            <p:nvSpPr>
              <p:cNvPr id="20" name="Freeform 20"/>
              <p:cNvSpPr/>
              <p:nvPr/>
            </p:nvSpPr>
            <p:spPr>
              <a:xfrm>
                <a:off x="0" y="0"/>
                <a:ext cx="1666538" cy="303987"/>
              </a:xfrm>
              <a:custGeom>
                <a:avLst/>
                <a:gdLst/>
                <a:ahLst/>
                <a:cxnLst/>
                <a:rect l="l" t="t" r="r" b="b"/>
                <a:pathLst>
                  <a:path w="1666538" h="303987">
                    <a:moveTo>
                      <a:pt x="62399" y="0"/>
                    </a:moveTo>
                    <a:lnTo>
                      <a:pt x="1604139" y="0"/>
                    </a:lnTo>
                    <a:cubicBezTo>
                      <a:pt x="1638601" y="0"/>
                      <a:pt x="1666538" y="27937"/>
                      <a:pt x="1666538" y="62399"/>
                    </a:cubicBezTo>
                    <a:lnTo>
                      <a:pt x="1666538" y="241588"/>
                    </a:lnTo>
                    <a:cubicBezTo>
                      <a:pt x="1666538" y="276050"/>
                      <a:pt x="1638601" y="303987"/>
                      <a:pt x="1604139" y="303987"/>
                    </a:cubicBezTo>
                    <a:lnTo>
                      <a:pt x="62399" y="303987"/>
                    </a:lnTo>
                    <a:cubicBezTo>
                      <a:pt x="27937" y="303987"/>
                      <a:pt x="0" y="276050"/>
                      <a:pt x="0" y="241588"/>
                    </a:cubicBezTo>
                    <a:lnTo>
                      <a:pt x="0" y="62399"/>
                    </a:lnTo>
                    <a:cubicBezTo>
                      <a:pt x="0" y="27937"/>
                      <a:pt x="27937" y="0"/>
                      <a:pt x="62399" y="0"/>
                    </a:cubicBezTo>
                    <a:close/>
                  </a:path>
                </a:pathLst>
              </a:custGeom>
              <a:solidFill>
                <a:srgbClr val="447140"/>
              </a:solidFill>
            </p:spPr>
          </p:sp>
          <p:sp>
            <p:nvSpPr>
              <p:cNvPr id="21" name="TextBox 21"/>
              <p:cNvSpPr txBox="1"/>
              <p:nvPr/>
            </p:nvSpPr>
            <p:spPr>
              <a:xfrm>
                <a:off x="0" y="-47625"/>
                <a:ext cx="1666538" cy="351612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220"/>
                  </a:lnSpc>
                </a:pPr>
                <a:endParaRPr/>
              </a:p>
            </p:txBody>
          </p:sp>
        </p:grpSp>
        <p:sp>
          <p:nvSpPr>
            <p:cNvPr id="22" name="TextBox 22"/>
            <p:cNvSpPr txBox="1"/>
            <p:nvPr/>
          </p:nvSpPr>
          <p:spPr>
            <a:xfrm>
              <a:off x="2080675" y="301971"/>
              <a:ext cx="4275497" cy="85879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532"/>
                </a:lnSpc>
              </a:pPr>
              <a:r>
                <a:rPr lang="en-US" sz="3951" b="1">
                  <a:solidFill>
                    <a:srgbClr val="FFFFFF"/>
                  </a:solidFill>
                  <a:latin typeface="Inter Heavy"/>
                  <a:ea typeface="Inter Heavy"/>
                  <a:cs typeface="Inter Heavy"/>
                  <a:sym typeface="Inter Heavy"/>
                </a:rPr>
                <a:t>Стоимость:</a:t>
              </a:r>
            </a:p>
          </p:txBody>
        </p:sp>
      </p:grpSp>
      <p:sp>
        <p:nvSpPr>
          <p:cNvPr id="23" name="Freeform 23"/>
          <p:cNvSpPr/>
          <p:nvPr/>
        </p:nvSpPr>
        <p:spPr>
          <a:xfrm>
            <a:off x="8145581" y="8725361"/>
            <a:ext cx="1996838" cy="330386"/>
          </a:xfrm>
          <a:custGeom>
            <a:avLst/>
            <a:gdLst/>
            <a:ahLst/>
            <a:cxnLst/>
            <a:rect l="l" t="t" r="r" b="b"/>
            <a:pathLst>
              <a:path w="1996838" h="330386">
                <a:moveTo>
                  <a:pt x="0" y="0"/>
                </a:moveTo>
                <a:lnTo>
                  <a:pt x="1996838" y="0"/>
                </a:lnTo>
                <a:lnTo>
                  <a:pt x="1996838" y="330386"/>
                </a:lnTo>
                <a:lnTo>
                  <a:pt x="0" y="33038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24" name="Freeform 24"/>
          <p:cNvSpPr/>
          <p:nvPr/>
        </p:nvSpPr>
        <p:spPr>
          <a:xfrm>
            <a:off x="2048904" y="2107859"/>
            <a:ext cx="1467030" cy="1387010"/>
          </a:xfrm>
          <a:custGeom>
            <a:avLst/>
            <a:gdLst/>
            <a:ahLst/>
            <a:cxnLst/>
            <a:rect l="l" t="t" r="r" b="b"/>
            <a:pathLst>
              <a:path w="1467030" h="1387010">
                <a:moveTo>
                  <a:pt x="0" y="0"/>
                </a:moveTo>
                <a:lnTo>
                  <a:pt x="1467029" y="0"/>
                </a:lnTo>
                <a:lnTo>
                  <a:pt x="1467029" y="1387010"/>
                </a:lnTo>
                <a:lnTo>
                  <a:pt x="0" y="138701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25" name="Freeform 25"/>
          <p:cNvSpPr/>
          <p:nvPr/>
        </p:nvSpPr>
        <p:spPr>
          <a:xfrm>
            <a:off x="14819014" y="2107859"/>
            <a:ext cx="1467030" cy="1387010"/>
          </a:xfrm>
          <a:custGeom>
            <a:avLst/>
            <a:gdLst/>
            <a:ahLst/>
            <a:cxnLst/>
            <a:rect l="l" t="t" r="r" b="b"/>
            <a:pathLst>
              <a:path w="1467030" h="1387010">
                <a:moveTo>
                  <a:pt x="0" y="0"/>
                </a:moveTo>
                <a:lnTo>
                  <a:pt x="1467030" y="0"/>
                </a:lnTo>
                <a:lnTo>
                  <a:pt x="1467030" y="1387010"/>
                </a:lnTo>
                <a:lnTo>
                  <a:pt x="0" y="138701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26" name="TextBox 26"/>
          <p:cNvSpPr txBox="1"/>
          <p:nvPr/>
        </p:nvSpPr>
        <p:spPr>
          <a:xfrm>
            <a:off x="3136940" y="885865"/>
            <a:ext cx="12014120" cy="24439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6465"/>
              </a:lnSpc>
              <a:spcBef>
                <a:spcPct val="0"/>
              </a:spcBef>
            </a:pPr>
            <a:r>
              <a:rPr lang="en-US" sz="5299" b="1" dirty="0" err="1">
                <a:solidFill>
                  <a:srgbClr val="1F3E1C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Обзорная</a:t>
            </a:r>
            <a:r>
              <a:rPr lang="en-US" sz="5299" b="1" dirty="0">
                <a:solidFill>
                  <a:srgbClr val="1F3E1C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 </a:t>
            </a:r>
            <a:r>
              <a:rPr lang="en-US" sz="5299" b="1" dirty="0" err="1">
                <a:solidFill>
                  <a:srgbClr val="1F3E1C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экскурсия</a:t>
            </a:r>
            <a:r>
              <a:rPr lang="en-US" sz="5299" b="1" dirty="0">
                <a:solidFill>
                  <a:srgbClr val="1F3E1C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 “</a:t>
            </a:r>
            <a:r>
              <a:rPr lang="en-US" sz="5299" b="1" dirty="0" err="1">
                <a:solidFill>
                  <a:srgbClr val="1F3E1C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Великая</a:t>
            </a:r>
            <a:r>
              <a:rPr lang="en-US" sz="5299" b="1" dirty="0">
                <a:solidFill>
                  <a:srgbClr val="1F3E1C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 </a:t>
            </a:r>
            <a:r>
              <a:rPr lang="en-US" sz="5299" b="1" dirty="0" err="1">
                <a:solidFill>
                  <a:srgbClr val="1F3E1C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Кракотка</a:t>
            </a:r>
            <a:r>
              <a:rPr lang="en-US" sz="5299" b="1" dirty="0">
                <a:solidFill>
                  <a:srgbClr val="1F3E1C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 - </a:t>
            </a:r>
            <a:r>
              <a:rPr lang="en-US" sz="5299" b="1" dirty="0" err="1">
                <a:solidFill>
                  <a:srgbClr val="1F3E1C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Белорусская</a:t>
            </a:r>
            <a:r>
              <a:rPr lang="en-US" sz="5299" b="1" dirty="0">
                <a:solidFill>
                  <a:srgbClr val="1F3E1C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 </a:t>
            </a:r>
            <a:r>
              <a:rPr lang="en-US" sz="5299" b="1" dirty="0" err="1">
                <a:solidFill>
                  <a:srgbClr val="1F3E1C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Швейцария</a:t>
            </a:r>
            <a:r>
              <a:rPr lang="en-US" sz="5299" b="1" dirty="0">
                <a:solidFill>
                  <a:srgbClr val="1F3E1C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”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B4F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41952" y="-3781759"/>
            <a:ext cx="9695434" cy="9695434"/>
          </a:xfrm>
          <a:custGeom>
            <a:avLst/>
            <a:gdLst/>
            <a:ahLst/>
            <a:cxnLst/>
            <a:rect l="l" t="t" r="r" b="b"/>
            <a:pathLst>
              <a:path w="9695434" h="9695434">
                <a:moveTo>
                  <a:pt x="0" y="0"/>
                </a:moveTo>
                <a:lnTo>
                  <a:pt x="9695434" y="0"/>
                </a:lnTo>
                <a:lnTo>
                  <a:pt x="9695434" y="9695434"/>
                </a:lnTo>
                <a:lnTo>
                  <a:pt x="0" y="969543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778361" y="1239258"/>
            <a:ext cx="7456449" cy="7456449"/>
            <a:chOff x="0" y="0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1F3E1C"/>
            </a:solidFill>
            <a:ln cap="sq">
              <a:noFill/>
              <a:prstDash val="solid"/>
              <a:miter/>
            </a:ln>
          </p:spPr>
        </p:sp>
        <p:sp>
          <p:nvSpPr>
            <p:cNvPr id="5" name="TextBox 5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3220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 flipH="1">
            <a:off x="-758494" y="5970825"/>
            <a:ext cx="13030660" cy="9855917"/>
          </a:xfrm>
          <a:custGeom>
            <a:avLst/>
            <a:gdLst/>
            <a:ahLst/>
            <a:cxnLst/>
            <a:rect l="l" t="t" r="r" b="b"/>
            <a:pathLst>
              <a:path w="13030660" h="9855917">
                <a:moveTo>
                  <a:pt x="13030660" y="0"/>
                </a:moveTo>
                <a:lnTo>
                  <a:pt x="0" y="0"/>
                </a:lnTo>
                <a:lnTo>
                  <a:pt x="0" y="9855917"/>
                </a:lnTo>
                <a:lnTo>
                  <a:pt x="13030660" y="9855917"/>
                </a:lnTo>
                <a:lnTo>
                  <a:pt x="1303066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</p:sp>
      <p:grpSp>
        <p:nvGrpSpPr>
          <p:cNvPr id="7" name="Group 7"/>
          <p:cNvGrpSpPr/>
          <p:nvPr/>
        </p:nvGrpSpPr>
        <p:grpSpPr>
          <a:xfrm>
            <a:off x="16553596" y="8872122"/>
            <a:ext cx="1305248" cy="772356"/>
            <a:chOff x="0" y="0"/>
            <a:chExt cx="1740331" cy="1029808"/>
          </a:xfrm>
        </p:grpSpPr>
        <p:grpSp>
          <p:nvGrpSpPr>
            <p:cNvPr id="8" name="Group 8"/>
            <p:cNvGrpSpPr/>
            <p:nvPr/>
          </p:nvGrpSpPr>
          <p:grpSpPr>
            <a:xfrm>
              <a:off x="0" y="0"/>
              <a:ext cx="1740331" cy="1029808"/>
              <a:chOff x="0" y="0"/>
              <a:chExt cx="483809" cy="286285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0" y="0"/>
                <a:ext cx="483809" cy="286285"/>
              </a:xfrm>
              <a:custGeom>
                <a:avLst/>
                <a:gdLst/>
                <a:ahLst/>
                <a:cxnLst/>
                <a:rect l="l" t="t" r="r" b="b"/>
                <a:pathLst>
                  <a:path w="483809" h="286285">
                    <a:moveTo>
                      <a:pt x="143142" y="0"/>
                    </a:moveTo>
                    <a:lnTo>
                      <a:pt x="340666" y="0"/>
                    </a:lnTo>
                    <a:cubicBezTo>
                      <a:pt x="419722" y="0"/>
                      <a:pt x="483809" y="64087"/>
                      <a:pt x="483809" y="143142"/>
                    </a:cubicBezTo>
                    <a:lnTo>
                      <a:pt x="483809" y="143142"/>
                    </a:lnTo>
                    <a:cubicBezTo>
                      <a:pt x="483809" y="222198"/>
                      <a:pt x="419722" y="286285"/>
                      <a:pt x="340666" y="286285"/>
                    </a:cubicBezTo>
                    <a:lnTo>
                      <a:pt x="143142" y="286285"/>
                    </a:lnTo>
                    <a:cubicBezTo>
                      <a:pt x="64087" y="286285"/>
                      <a:pt x="0" y="222198"/>
                      <a:pt x="0" y="143142"/>
                    </a:cubicBezTo>
                    <a:lnTo>
                      <a:pt x="0" y="143142"/>
                    </a:lnTo>
                    <a:cubicBezTo>
                      <a:pt x="0" y="64087"/>
                      <a:pt x="64087" y="0"/>
                      <a:pt x="143142" y="0"/>
                    </a:cubicBezTo>
                    <a:close/>
                  </a:path>
                </a:pathLst>
              </a:custGeom>
              <a:solidFill>
                <a:srgbClr val="B7DC9A"/>
              </a:solidFill>
            </p:spPr>
          </p:sp>
          <p:sp>
            <p:nvSpPr>
              <p:cNvPr id="10" name="TextBox 10"/>
              <p:cNvSpPr txBox="1"/>
              <p:nvPr/>
            </p:nvSpPr>
            <p:spPr>
              <a:xfrm>
                <a:off x="0" y="-47625"/>
                <a:ext cx="483809" cy="33391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220"/>
                  </a:lnSpc>
                </a:pPr>
                <a:endParaRPr/>
              </a:p>
            </p:txBody>
          </p:sp>
        </p:grpSp>
        <p:sp>
          <p:nvSpPr>
            <p:cNvPr id="11" name="Freeform 11"/>
            <p:cNvSpPr/>
            <p:nvPr/>
          </p:nvSpPr>
          <p:spPr>
            <a:xfrm>
              <a:off x="275932" y="156597"/>
              <a:ext cx="1251230" cy="716614"/>
            </a:xfrm>
            <a:custGeom>
              <a:avLst/>
              <a:gdLst/>
              <a:ahLst/>
              <a:cxnLst/>
              <a:rect l="l" t="t" r="r" b="b"/>
              <a:pathLst>
                <a:path w="1251230" h="716614">
                  <a:moveTo>
                    <a:pt x="0" y="0"/>
                  </a:moveTo>
                  <a:lnTo>
                    <a:pt x="1251230" y="0"/>
                  </a:lnTo>
                  <a:lnTo>
                    <a:pt x="1251230" y="716614"/>
                  </a:lnTo>
                  <a:lnTo>
                    <a:pt x="0" y="71661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12" name="Group 12"/>
          <p:cNvGrpSpPr/>
          <p:nvPr/>
        </p:nvGrpSpPr>
        <p:grpSpPr>
          <a:xfrm>
            <a:off x="1391253" y="1852150"/>
            <a:ext cx="6230665" cy="6230665"/>
            <a:chOff x="0" y="0"/>
            <a:chExt cx="812800" cy="81280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8"/>
              <a:stretch>
                <a:fillRect t="-11059" b="-11059"/>
              </a:stretch>
            </a:blipFill>
          </p:spPr>
        </p:sp>
      </p:grpSp>
      <p:sp>
        <p:nvSpPr>
          <p:cNvPr id="14" name="Freeform 14"/>
          <p:cNvSpPr/>
          <p:nvPr/>
        </p:nvSpPr>
        <p:spPr>
          <a:xfrm>
            <a:off x="13283923" y="9064052"/>
            <a:ext cx="2348056" cy="388497"/>
          </a:xfrm>
          <a:custGeom>
            <a:avLst/>
            <a:gdLst/>
            <a:ahLst/>
            <a:cxnLst/>
            <a:rect l="l" t="t" r="r" b="b"/>
            <a:pathLst>
              <a:path w="2348056" h="388497">
                <a:moveTo>
                  <a:pt x="0" y="0"/>
                </a:moveTo>
                <a:lnTo>
                  <a:pt x="2348056" y="0"/>
                </a:lnTo>
                <a:lnTo>
                  <a:pt x="2348056" y="388496"/>
                </a:lnTo>
                <a:lnTo>
                  <a:pt x="0" y="388496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1028700" y="1028700"/>
            <a:ext cx="1272605" cy="210558"/>
          </a:xfrm>
          <a:custGeom>
            <a:avLst/>
            <a:gdLst/>
            <a:ahLst/>
            <a:cxnLst/>
            <a:rect l="l" t="t" r="r" b="b"/>
            <a:pathLst>
              <a:path w="1272605" h="210558">
                <a:moveTo>
                  <a:pt x="0" y="0"/>
                </a:moveTo>
                <a:lnTo>
                  <a:pt x="1272605" y="0"/>
                </a:lnTo>
                <a:lnTo>
                  <a:pt x="1272605" y="210558"/>
                </a:lnTo>
                <a:lnTo>
                  <a:pt x="0" y="210558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6" name="TextBox 16"/>
          <p:cNvSpPr txBox="1"/>
          <p:nvPr/>
        </p:nvSpPr>
        <p:spPr>
          <a:xfrm>
            <a:off x="8682243" y="3623585"/>
            <a:ext cx="8342356" cy="34315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932"/>
              </a:lnSpc>
            </a:pPr>
            <a:r>
              <a:rPr lang="en-US" sz="2808" b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Спасо-Преображенский собор - уникальный памятник архитектуры в стиле барокко поражает своей внутренней красотой!</a:t>
            </a:r>
          </a:p>
          <a:p>
            <a:pPr algn="just">
              <a:lnSpc>
                <a:spcPts val="3932"/>
              </a:lnSpc>
            </a:pPr>
            <a:r>
              <a:rPr lang="en-US" sz="2808" b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История этого замечательного места уходит корнями в XVI век. </a:t>
            </a:r>
          </a:p>
          <a:p>
            <a:pPr algn="just">
              <a:lnSpc>
                <a:spcPts val="3932"/>
              </a:lnSpc>
            </a:pPr>
            <a:r>
              <a:rPr lang="en-US" sz="2808" b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Это самый молодой храм, высота которого достигает 45 метров!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8167275" y="1408683"/>
            <a:ext cx="9372293" cy="16182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468"/>
              </a:lnSpc>
            </a:pPr>
            <a:r>
              <a:rPr lang="en-US" sz="5302" b="1" dirty="0" err="1">
                <a:solidFill>
                  <a:srgbClr val="E2EEDA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Спасо-Преображенский</a:t>
            </a:r>
            <a:r>
              <a:rPr lang="en-US" sz="5302" b="1" dirty="0">
                <a:solidFill>
                  <a:srgbClr val="E2EEDA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 </a:t>
            </a:r>
            <a:r>
              <a:rPr lang="en-US" sz="5302" b="1" dirty="0" err="1">
                <a:solidFill>
                  <a:srgbClr val="E2EEDA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собор</a:t>
            </a:r>
            <a:endParaRPr lang="en-US" sz="5302" b="1" dirty="0">
              <a:solidFill>
                <a:srgbClr val="E2EEDA"/>
              </a:solidFill>
              <a:latin typeface="Montserrat Heavy"/>
              <a:ea typeface="Montserrat Heavy"/>
              <a:cs typeface="Montserrat Heavy"/>
              <a:sym typeface="Montserrat Heavy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2EE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901133" y="-1700929"/>
            <a:ext cx="7805103" cy="7805103"/>
            <a:chOff x="0" y="0"/>
            <a:chExt cx="812800" cy="812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4C6637">
                    <a:alpha val="100000"/>
                  </a:srgbClr>
                </a:gs>
                <a:gs pos="100000">
                  <a:srgbClr val="90B572">
                    <a:alpha val="100000"/>
                  </a:srgbClr>
                </a:gs>
              </a:gsLst>
              <a:lin ang="0"/>
            </a:gradFill>
            <a:ln cap="sq">
              <a:noFill/>
              <a:prstDash val="solid"/>
              <a:miter/>
            </a:ln>
          </p:spPr>
        </p:sp>
        <p:sp>
          <p:nvSpPr>
            <p:cNvPr id="4" name="TextBox 4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20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3260335" y="6730609"/>
            <a:ext cx="5571706" cy="2661786"/>
            <a:chOff x="0" y="0"/>
            <a:chExt cx="1467445" cy="701046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467445" cy="701046"/>
            </a:xfrm>
            <a:custGeom>
              <a:avLst/>
              <a:gdLst/>
              <a:ahLst/>
              <a:cxnLst/>
              <a:rect l="l" t="t" r="r" b="b"/>
              <a:pathLst>
                <a:path w="1467445" h="701046">
                  <a:moveTo>
                    <a:pt x="37517" y="0"/>
                  </a:moveTo>
                  <a:lnTo>
                    <a:pt x="1429928" y="0"/>
                  </a:lnTo>
                  <a:cubicBezTo>
                    <a:pt x="1450648" y="0"/>
                    <a:pt x="1467445" y="16797"/>
                    <a:pt x="1467445" y="37517"/>
                  </a:cubicBezTo>
                  <a:lnTo>
                    <a:pt x="1467445" y="663530"/>
                  </a:lnTo>
                  <a:cubicBezTo>
                    <a:pt x="1467445" y="684250"/>
                    <a:pt x="1450648" y="701046"/>
                    <a:pt x="1429928" y="701046"/>
                  </a:cubicBezTo>
                  <a:lnTo>
                    <a:pt x="37517" y="701046"/>
                  </a:lnTo>
                  <a:cubicBezTo>
                    <a:pt x="16797" y="701046"/>
                    <a:pt x="0" y="684250"/>
                    <a:pt x="0" y="663530"/>
                  </a:cubicBezTo>
                  <a:lnTo>
                    <a:pt x="0" y="37517"/>
                  </a:lnTo>
                  <a:cubicBezTo>
                    <a:pt x="0" y="16797"/>
                    <a:pt x="16797" y="0"/>
                    <a:pt x="37517" y="0"/>
                  </a:cubicBezTo>
                  <a:close/>
                </a:path>
              </a:pathLst>
            </a:custGeom>
            <a:solidFill>
              <a:srgbClr val="E2EEDA"/>
            </a:solidFill>
            <a:ln cap="rnd">
              <a:noFill/>
              <a:prstDash val="solid"/>
              <a:round/>
            </a:ln>
          </p:spPr>
        </p:sp>
        <p:sp>
          <p:nvSpPr>
            <p:cNvPr id="7" name="TextBox 7"/>
            <p:cNvSpPr txBox="1"/>
            <p:nvPr/>
          </p:nvSpPr>
          <p:spPr>
            <a:xfrm>
              <a:off x="0" y="-47625"/>
              <a:ext cx="1467445" cy="74867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3220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387756" y="616318"/>
            <a:ext cx="7925523" cy="9099182"/>
            <a:chOff x="0" y="0"/>
            <a:chExt cx="1227871" cy="1409701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227871" cy="1409701"/>
            </a:xfrm>
            <a:custGeom>
              <a:avLst/>
              <a:gdLst/>
              <a:ahLst/>
              <a:cxnLst/>
              <a:rect l="l" t="t" r="r" b="b"/>
              <a:pathLst>
                <a:path w="1227871" h="1409701">
                  <a:moveTo>
                    <a:pt x="41027" y="0"/>
                  </a:moveTo>
                  <a:lnTo>
                    <a:pt x="1186844" y="0"/>
                  </a:lnTo>
                  <a:cubicBezTo>
                    <a:pt x="1197725" y="0"/>
                    <a:pt x="1208160" y="4322"/>
                    <a:pt x="1215854" y="12017"/>
                  </a:cubicBezTo>
                  <a:cubicBezTo>
                    <a:pt x="1223548" y="19711"/>
                    <a:pt x="1227871" y="30146"/>
                    <a:pt x="1227871" y="41027"/>
                  </a:cubicBezTo>
                  <a:lnTo>
                    <a:pt x="1227871" y="1368674"/>
                  </a:lnTo>
                  <a:cubicBezTo>
                    <a:pt x="1227871" y="1379556"/>
                    <a:pt x="1223548" y="1389991"/>
                    <a:pt x="1215854" y="1397685"/>
                  </a:cubicBezTo>
                  <a:cubicBezTo>
                    <a:pt x="1208160" y="1405379"/>
                    <a:pt x="1197725" y="1409701"/>
                    <a:pt x="1186844" y="1409701"/>
                  </a:cubicBezTo>
                  <a:lnTo>
                    <a:pt x="41027" y="1409701"/>
                  </a:lnTo>
                  <a:cubicBezTo>
                    <a:pt x="30146" y="1409701"/>
                    <a:pt x="19711" y="1405379"/>
                    <a:pt x="12017" y="1397685"/>
                  </a:cubicBezTo>
                  <a:cubicBezTo>
                    <a:pt x="4322" y="1389991"/>
                    <a:pt x="0" y="1379556"/>
                    <a:pt x="0" y="1368674"/>
                  </a:cubicBezTo>
                  <a:lnTo>
                    <a:pt x="0" y="41027"/>
                  </a:lnTo>
                  <a:cubicBezTo>
                    <a:pt x="0" y="30146"/>
                    <a:pt x="4322" y="19711"/>
                    <a:pt x="12017" y="12017"/>
                  </a:cubicBezTo>
                  <a:cubicBezTo>
                    <a:pt x="19711" y="4322"/>
                    <a:pt x="30146" y="0"/>
                    <a:pt x="41027" y="0"/>
                  </a:cubicBezTo>
                  <a:close/>
                </a:path>
              </a:pathLst>
            </a:custGeom>
            <a:blipFill>
              <a:blip r:embed="rId2"/>
              <a:stretch>
                <a:fillRect l="-34426" r="-18651"/>
              </a:stretch>
            </a:blipFill>
          </p:spPr>
        </p:sp>
      </p:grpSp>
      <p:sp>
        <p:nvSpPr>
          <p:cNvPr id="10" name="Freeform 10"/>
          <p:cNvSpPr/>
          <p:nvPr/>
        </p:nvSpPr>
        <p:spPr>
          <a:xfrm>
            <a:off x="13967532" y="6104174"/>
            <a:ext cx="9695434" cy="9695434"/>
          </a:xfrm>
          <a:custGeom>
            <a:avLst/>
            <a:gdLst/>
            <a:ahLst/>
            <a:cxnLst/>
            <a:rect l="l" t="t" r="r" b="b"/>
            <a:pathLst>
              <a:path w="9695434" h="9695434">
                <a:moveTo>
                  <a:pt x="0" y="0"/>
                </a:moveTo>
                <a:lnTo>
                  <a:pt x="9695434" y="0"/>
                </a:lnTo>
                <a:lnTo>
                  <a:pt x="9695434" y="9695434"/>
                </a:lnTo>
                <a:lnTo>
                  <a:pt x="0" y="969543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5373664" y="9392395"/>
            <a:ext cx="1952833" cy="323105"/>
          </a:xfrm>
          <a:custGeom>
            <a:avLst/>
            <a:gdLst/>
            <a:ahLst/>
            <a:cxnLst/>
            <a:rect l="l" t="t" r="r" b="b"/>
            <a:pathLst>
              <a:path w="1952833" h="323105">
                <a:moveTo>
                  <a:pt x="0" y="0"/>
                </a:moveTo>
                <a:lnTo>
                  <a:pt x="1952833" y="0"/>
                </a:lnTo>
                <a:lnTo>
                  <a:pt x="1952833" y="323105"/>
                </a:lnTo>
                <a:lnTo>
                  <a:pt x="0" y="32310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9000288" y="1028700"/>
            <a:ext cx="8326209" cy="16182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468"/>
              </a:lnSpc>
            </a:pPr>
            <a:r>
              <a:rPr lang="en-US" sz="5302" b="1" dirty="0" err="1">
                <a:solidFill>
                  <a:srgbClr val="2B4F28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Костел</a:t>
            </a:r>
            <a:r>
              <a:rPr lang="en-US" sz="5302" b="1" dirty="0">
                <a:solidFill>
                  <a:srgbClr val="2B4F28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 </a:t>
            </a:r>
            <a:r>
              <a:rPr lang="en-US" sz="5302" b="1" dirty="0" err="1">
                <a:solidFill>
                  <a:srgbClr val="2B4F28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Непорочного</a:t>
            </a:r>
            <a:r>
              <a:rPr lang="en-US" sz="5302" b="1" dirty="0">
                <a:solidFill>
                  <a:srgbClr val="2B4F28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 </a:t>
            </a:r>
            <a:r>
              <a:rPr lang="en-US" sz="5302" b="1" dirty="0" err="1">
                <a:solidFill>
                  <a:srgbClr val="2B4F28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Зачатия</a:t>
            </a:r>
            <a:r>
              <a:rPr lang="en-US" sz="5302" b="1" dirty="0">
                <a:solidFill>
                  <a:srgbClr val="2B4F28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 </a:t>
            </a:r>
            <a:r>
              <a:rPr lang="en-US" sz="5302" b="1" dirty="0" err="1">
                <a:solidFill>
                  <a:srgbClr val="2B4F28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Девы</a:t>
            </a:r>
            <a:r>
              <a:rPr lang="en-US" sz="5302" b="1" dirty="0">
                <a:solidFill>
                  <a:srgbClr val="2B4F28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 </a:t>
            </a:r>
            <a:r>
              <a:rPr lang="en-US" sz="5302" b="1" dirty="0" err="1">
                <a:solidFill>
                  <a:srgbClr val="2B4F28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Марии</a:t>
            </a:r>
            <a:endParaRPr lang="en-US" sz="5302" b="1" dirty="0">
              <a:solidFill>
                <a:srgbClr val="2B4F28"/>
              </a:solidFill>
              <a:latin typeface="Montserrat Heavy"/>
              <a:ea typeface="Montserrat Heavy"/>
              <a:cs typeface="Montserrat Heavy"/>
              <a:sym typeface="Montserrat Heavy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9120691" y="3129203"/>
            <a:ext cx="8085402" cy="58927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932"/>
              </a:lnSpc>
            </a:pPr>
            <a:r>
              <a:rPr lang="en-US" sz="2808" b="1" dirty="0" err="1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Костел</a:t>
            </a:r>
            <a:r>
              <a:rPr lang="en-US" sz="2808" b="1" dirty="0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Непорочного</a:t>
            </a:r>
            <a:r>
              <a:rPr lang="en-US" sz="2808" b="1" dirty="0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Зачатия</a:t>
            </a:r>
            <a:r>
              <a:rPr lang="en-US" sz="2808" b="1" dirty="0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Девы</a:t>
            </a:r>
            <a:r>
              <a:rPr lang="en-US" sz="2808" b="1" dirty="0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Марии</a:t>
            </a:r>
            <a:r>
              <a:rPr lang="en-US" sz="2808" b="1" dirty="0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 — </a:t>
            </a:r>
            <a:r>
              <a:rPr lang="en-US" sz="2808" b="1" dirty="0" err="1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одна</a:t>
            </a:r>
            <a:r>
              <a:rPr lang="en-US" sz="2808" b="1" dirty="0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из</a:t>
            </a:r>
            <a:r>
              <a:rPr lang="en-US" sz="2808" b="1" dirty="0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часто</a:t>
            </a:r>
            <a:r>
              <a:rPr lang="en-US" sz="2808" b="1" dirty="0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посещаемых</a:t>
            </a:r>
            <a:r>
              <a:rPr lang="en-US" sz="2808" b="1" dirty="0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достопримечательностей</a:t>
            </a:r>
            <a:r>
              <a:rPr lang="en-US" sz="2808" b="1" dirty="0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в</a:t>
            </a:r>
            <a:r>
              <a:rPr lang="en-US" sz="2808" b="1" dirty="0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Слониме</a:t>
            </a:r>
            <a:r>
              <a:rPr lang="en-US" sz="2808" b="1" dirty="0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.</a:t>
            </a:r>
          </a:p>
          <a:p>
            <a:pPr algn="just">
              <a:lnSpc>
                <a:spcPts val="3932"/>
              </a:lnSpc>
            </a:pPr>
            <a:r>
              <a:rPr lang="en-US" sz="2808" b="1" dirty="0" err="1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Построенный</a:t>
            </a:r>
            <a:r>
              <a:rPr lang="en-US" sz="2808" b="1" dirty="0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в</a:t>
            </a:r>
            <a:r>
              <a:rPr lang="en-US" sz="2808" b="1" dirty="0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 1664-1670 </a:t>
            </a:r>
            <a:r>
              <a:rPr lang="en-US" sz="2808" b="1" dirty="0" err="1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годах</a:t>
            </a:r>
            <a:r>
              <a:rPr lang="en-US" sz="2808" b="1" dirty="0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, </a:t>
            </a:r>
            <a:r>
              <a:rPr lang="en-US" sz="2808" b="1" dirty="0" err="1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он</a:t>
            </a:r>
            <a:r>
              <a:rPr lang="en-US" sz="2808" b="1" dirty="0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стал</a:t>
            </a:r>
            <a:r>
              <a:rPr lang="en-US" sz="2808" b="1" dirty="0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неотъемлемой</a:t>
            </a:r>
            <a:r>
              <a:rPr lang="en-US" sz="2808" b="1" dirty="0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частью</a:t>
            </a:r>
            <a:r>
              <a:rPr lang="en-US" sz="2808" b="1" dirty="0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архитектурного</a:t>
            </a:r>
            <a:r>
              <a:rPr lang="en-US" sz="2808" b="1" dirty="0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комплекса</a:t>
            </a:r>
            <a:r>
              <a:rPr lang="en-US" sz="2808" b="1" dirty="0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монастыря</a:t>
            </a:r>
            <a:r>
              <a:rPr lang="en-US" sz="2808" b="1" dirty="0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бернардинок</a:t>
            </a:r>
            <a:r>
              <a:rPr lang="en-US" sz="2808" b="1" dirty="0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.</a:t>
            </a:r>
          </a:p>
          <a:p>
            <a:pPr algn="just">
              <a:lnSpc>
                <a:spcPts val="3932"/>
              </a:lnSpc>
            </a:pPr>
            <a:r>
              <a:rPr lang="en-US" sz="2808" b="1" dirty="0" err="1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Проектировал</a:t>
            </a:r>
            <a:r>
              <a:rPr lang="en-US" sz="2808" b="1" dirty="0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его</a:t>
            </a:r>
            <a:r>
              <a:rPr lang="en-US" sz="2808" b="1" dirty="0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знаменитый</a:t>
            </a:r>
            <a:r>
              <a:rPr lang="en-US" sz="2808" b="1" dirty="0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архитектор</a:t>
            </a:r>
            <a:r>
              <a:rPr lang="en-US" sz="2808" b="1" dirty="0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Иоганн</a:t>
            </a:r>
            <a:r>
              <a:rPr lang="en-US" sz="2808" b="1" dirty="0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Криштоф</a:t>
            </a:r>
            <a:r>
              <a:rPr lang="en-US" sz="2808" b="1" dirty="0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Глаубиц</a:t>
            </a:r>
            <a:r>
              <a:rPr lang="en-US" sz="2808" b="1" dirty="0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.</a:t>
            </a:r>
          </a:p>
          <a:p>
            <a:pPr algn="just">
              <a:lnSpc>
                <a:spcPts val="3932"/>
              </a:lnSpc>
            </a:pPr>
            <a:r>
              <a:rPr lang="en-US" sz="2808" b="1" dirty="0" err="1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Несмотря</a:t>
            </a:r>
            <a:r>
              <a:rPr lang="en-US" sz="2808" b="1" dirty="0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на</a:t>
            </a:r>
            <a:r>
              <a:rPr lang="en-US" sz="2808" b="1" dirty="0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то</a:t>
            </a:r>
            <a:r>
              <a:rPr lang="en-US" sz="2808" b="1" dirty="0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, </a:t>
            </a:r>
            <a:r>
              <a:rPr lang="en-US" sz="2808" b="1" dirty="0" err="1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что</a:t>
            </a:r>
            <a:r>
              <a:rPr lang="en-US" sz="2808" b="1" dirty="0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война</a:t>
            </a:r>
            <a:r>
              <a:rPr lang="en-US" sz="2808" b="1" dirty="0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частично</a:t>
            </a:r>
            <a:r>
              <a:rPr lang="en-US" sz="2808" b="1" dirty="0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разрушила</a:t>
            </a:r>
            <a:r>
              <a:rPr lang="en-US" sz="2808" b="1" dirty="0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браму</a:t>
            </a:r>
            <a:r>
              <a:rPr lang="en-US" sz="2808" b="1" dirty="0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монастыря</a:t>
            </a:r>
            <a:r>
              <a:rPr lang="en-US" sz="2808" b="1" dirty="0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, </a:t>
            </a:r>
            <a:r>
              <a:rPr lang="en-US" sz="2808" b="1" dirty="0" err="1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красота</a:t>
            </a:r>
            <a:r>
              <a:rPr lang="en-US" sz="2808" b="1" dirty="0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костела</a:t>
            </a:r>
            <a:r>
              <a:rPr lang="en-US" sz="2808" b="1" dirty="0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и</a:t>
            </a:r>
            <a:r>
              <a:rPr lang="en-US" sz="2808" b="1" dirty="0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его</a:t>
            </a:r>
            <a:r>
              <a:rPr lang="en-US" sz="2808" b="1" dirty="0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историческая</a:t>
            </a:r>
            <a:r>
              <a:rPr lang="en-US" sz="2808" b="1" dirty="0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ценность</a:t>
            </a:r>
            <a:r>
              <a:rPr lang="en-US" sz="2808" b="1" dirty="0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остаются</a:t>
            </a:r>
            <a:r>
              <a:rPr lang="en-US" sz="2808" b="1" dirty="0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неоспоримыми</a:t>
            </a:r>
            <a:r>
              <a:rPr lang="en-US" sz="2808" b="1" dirty="0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2EE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2098462" y="-3116302"/>
            <a:ext cx="8820208" cy="8820208"/>
            <a:chOff x="0" y="0"/>
            <a:chExt cx="812800" cy="812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4C6637">
                    <a:alpha val="100000"/>
                  </a:srgbClr>
                </a:gs>
                <a:gs pos="100000">
                  <a:srgbClr val="90B572">
                    <a:alpha val="100000"/>
                  </a:srgbClr>
                </a:gs>
              </a:gsLst>
              <a:lin ang="0"/>
            </a:gradFill>
            <a:ln cap="sq">
              <a:noFill/>
              <a:prstDash val="solid"/>
              <a:miter/>
            </a:ln>
          </p:spPr>
        </p:sp>
        <p:sp>
          <p:nvSpPr>
            <p:cNvPr id="4" name="TextBox 4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20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-4237751" y="6307516"/>
            <a:ext cx="8475502" cy="8475502"/>
          </a:xfrm>
          <a:custGeom>
            <a:avLst/>
            <a:gdLst/>
            <a:ahLst/>
            <a:cxnLst/>
            <a:rect l="l" t="t" r="r" b="b"/>
            <a:pathLst>
              <a:path w="8475502" h="8475502">
                <a:moveTo>
                  <a:pt x="0" y="0"/>
                </a:moveTo>
                <a:lnTo>
                  <a:pt x="8475502" y="0"/>
                </a:lnTo>
                <a:lnTo>
                  <a:pt x="8475502" y="8475502"/>
                </a:lnTo>
                <a:lnTo>
                  <a:pt x="0" y="847550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1366714" y="1761052"/>
            <a:ext cx="6979070" cy="5355999"/>
            <a:chOff x="0" y="0"/>
            <a:chExt cx="1081241" cy="829784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081241" cy="829784"/>
            </a:xfrm>
            <a:custGeom>
              <a:avLst/>
              <a:gdLst/>
              <a:ahLst/>
              <a:cxnLst/>
              <a:rect l="l" t="t" r="r" b="b"/>
              <a:pathLst>
                <a:path w="1081241" h="829784">
                  <a:moveTo>
                    <a:pt x="46591" y="0"/>
                  </a:moveTo>
                  <a:lnTo>
                    <a:pt x="1034650" y="0"/>
                  </a:lnTo>
                  <a:cubicBezTo>
                    <a:pt x="1060381" y="0"/>
                    <a:pt x="1081241" y="20859"/>
                    <a:pt x="1081241" y="46591"/>
                  </a:cubicBezTo>
                  <a:lnTo>
                    <a:pt x="1081241" y="783194"/>
                  </a:lnTo>
                  <a:cubicBezTo>
                    <a:pt x="1081241" y="808925"/>
                    <a:pt x="1060381" y="829784"/>
                    <a:pt x="1034650" y="829784"/>
                  </a:cubicBezTo>
                  <a:lnTo>
                    <a:pt x="46591" y="829784"/>
                  </a:lnTo>
                  <a:cubicBezTo>
                    <a:pt x="20859" y="829784"/>
                    <a:pt x="0" y="808925"/>
                    <a:pt x="0" y="783194"/>
                  </a:cubicBezTo>
                  <a:lnTo>
                    <a:pt x="0" y="46591"/>
                  </a:lnTo>
                  <a:cubicBezTo>
                    <a:pt x="0" y="20859"/>
                    <a:pt x="20859" y="0"/>
                    <a:pt x="46591" y="0"/>
                  </a:cubicBezTo>
                  <a:close/>
                </a:path>
              </a:pathLst>
            </a:custGeom>
            <a:blipFill>
              <a:blip r:embed="rId4"/>
              <a:stretch>
                <a:fillRect t="-6698" b="-37962"/>
              </a:stretch>
            </a:blipFill>
          </p:spPr>
        </p:sp>
      </p:grpSp>
      <p:sp>
        <p:nvSpPr>
          <p:cNvPr id="8" name="Freeform 8"/>
          <p:cNvSpPr/>
          <p:nvPr/>
        </p:nvSpPr>
        <p:spPr>
          <a:xfrm>
            <a:off x="14983616" y="-3116302"/>
            <a:ext cx="6232604" cy="6232604"/>
          </a:xfrm>
          <a:custGeom>
            <a:avLst/>
            <a:gdLst/>
            <a:ahLst/>
            <a:cxnLst/>
            <a:rect l="l" t="t" r="r" b="b"/>
            <a:pathLst>
              <a:path w="6232604" h="6232604">
                <a:moveTo>
                  <a:pt x="0" y="0"/>
                </a:moveTo>
                <a:lnTo>
                  <a:pt x="6232604" y="0"/>
                </a:lnTo>
                <a:lnTo>
                  <a:pt x="6232604" y="6232604"/>
                </a:lnTo>
                <a:lnTo>
                  <a:pt x="0" y="623260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16641800" y="328338"/>
            <a:ext cx="1234999" cy="1167635"/>
          </a:xfrm>
          <a:custGeom>
            <a:avLst/>
            <a:gdLst/>
            <a:ahLst/>
            <a:cxnLst/>
            <a:rect l="l" t="t" r="r" b="b"/>
            <a:pathLst>
              <a:path w="1234999" h="1167635">
                <a:moveTo>
                  <a:pt x="0" y="0"/>
                </a:moveTo>
                <a:lnTo>
                  <a:pt x="1235000" y="0"/>
                </a:lnTo>
                <a:lnTo>
                  <a:pt x="1235000" y="1167636"/>
                </a:lnTo>
                <a:lnTo>
                  <a:pt x="0" y="116763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grpSp>
        <p:nvGrpSpPr>
          <p:cNvPr id="10" name="Group 10"/>
          <p:cNvGrpSpPr/>
          <p:nvPr/>
        </p:nvGrpSpPr>
        <p:grpSpPr>
          <a:xfrm>
            <a:off x="10302860" y="1761052"/>
            <a:ext cx="6979070" cy="5355999"/>
            <a:chOff x="0" y="0"/>
            <a:chExt cx="1081241" cy="829784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081241" cy="829784"/>
            </a:xfrm>
            <a:custGeom>
              <a:avLst/>
              <a:gdLst/>
              <a:ahLst/>
              <a:cxnLst/>
              <a:rect l="l" t="t" r="r" b="b"/>
              <a:pathLst>
                <a:path w="1081241" h="829784">
                  <a:moveTo>
                    <a:pt x="46591" y="0"/>
                  </a:moveTo>
                  <a:lnTo>
                    <a:pt x="1034650" y="0"/>
                  </a:lnTo>
                  <a:cubicBezTo>
                    <a:pt x="1060381" y="0"/>
                    <a:pt x="1081241" y="20859"/>
                    <a:pt x="1081241" y="46591"/>
                  </a:cubicBezTo>
                  <a:lnTo>
                    <a:pt x="1081241" y="783194"/>
                  </a:lnTo>
                  <a:cubicBezTo>
                    <a:pt x="1081241" y="808925"/>
                    <a:pt x="1060381" y="829784"/>
                    <a:pt x="1034650" y="829784"/>
                  </a:cubicBezTo>
                  <a:lnTo>
                    <a:pt x="46591" y="829784"/>
                  </a:lnTo>
                  <a:cubicBezTo>
                    <a:pt x="20859" y="829784"/>
                    <a:pt x="0" y="808925"/>
                    <a:pt x="0" y="783194"/>
                  </a:cubicBezTo>
                  <a:lnTo>
                    <a:pt x="0" y="46591"/>
                  </a:lnTo>
                  <a:cubicBezTo>
                    <a:pt x="0" y="20859"/>
                    <a:pt x="20859" y="0"/>
                    <a:pt x="46591" y="0"/>
                  </a:cubicBezTo>
                  <a:close/>
                </a:path>
              </a:pathLst>
            </a:custGeom>
            <a:blipFill>
              <a:blip r:embed="rId7"/>
              <a:stretch>
                <a:fillRect t="-14660" b="-14660"/>
              </a:stretch>
            </a:blipFill>
          </p:spPr>
        </p:sp>
      </p:grpSp>
      <p:sp>
        <p:nvSpPr>
          <p:cNvPr id="12" name="TextBox 12"/>
          <p:cNvSpPr txBox="1"/>
          <p:nvPr/>
        </p:nvSpPr>
        <p:spPr>
          <a:xfrm>
            <a:off x="2990752" y="625303"/>
            <a:ext cx="3730994" cy="8023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468"/>
              </a:lnSpc>
            </a:pPr>
            <a:r>
              <a:rPr lang="en-US" sz="5302" b="1" dirty="0" err="1">
                <a:solidFill>
                  <a:srgbClr val="2B4F28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Синагога</a:t>
            </a:r>
            <a:endParaRPr lang="en-US" sz="5302" b="1" dirty="0">
              <a:solidFill>
                <a:srgbClr val="2B4F28"/>
              </a:solidFill>
              <a:latin typeface="Montserrat Heavy"/>
              <a:ea typeface="Montserrat Heavy"/>
              <a:cs typeface="Montserrat Heavy"/>
              <a:sym typeface="Montserrat Heavy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0302860" y="627513"/>
            <a:ext cx="6933810" cy="8023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468"/>
              </a:lnSpc>
            </a:pPr>
            <a:r>
              <a:rPr lang="en-US" sz="5302" b="1" dirty="0" err="1">
                <a:solidFill>
                  <a:srgbClr val="2B4F28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Площадь</a:t>
            </a:r>
            <a:r>
              <a:rPr lang="en-US" sz="5302" b="1" dirty="0">
                <a:solidFill>
                  <a:srgbClr val="2B4F28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 </a:t>
            </a:r>
            <a:r>
              <a:rPr lang="en-US" sz="5302" b="1" dirty="0" err="1">
                <a:solidFill>
                  <a:srgbClr val="2B4F28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Ленина</a:t>
            </a:r>
            <a:endParaRPr lang="en-US" sz="5302" b="1" dirty="0">
              <a:solidFill>
                <a:srgbClr val="2B4F28"/>
              </a:solidFill>
              <a:latin typeface="Montserrat Heavy"/>
              <a:ea typeface="Montserrat Heavy"/>
              <a:cs typeface="Montserrat Heavy"/>
              <a:sym typeface="Montserrat Heavy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0331536" y="7336126"/>
            <a:ext cx="6950394" cy="26012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484"/>
              </a:lnSpc>
            </a:pPr>
            <a:r>
              <a:rPr lang="en-US" sz="2488" b="1" dirty="0" err="1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Льва</a:t>
            </a:r>
            <a:r>
              <a:rPr lang="en-US" sz="2488" b="1" dirty="0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488" b="1" dirty="0" err="1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Сапегу</a:t>
            </a:r>
            <a:r>
              <a:rPr lang="en-US" sz="2488" b="1" dirty="0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488" b="1" dirty="0" err="1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изобразили</a:t>
            </a:r>
            <a:r>
              <a:rPr lang="en-US" sz="2488" b="1" dirty="0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488" b="1" dirty="0" err="1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в</a:t>
            </a:r>
            <a:r>
              <a:rPr lang="en-US" sz="2488" b="1" dirty="0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488" b="1" dirty="0" err="1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период</a:t>
            </a:r>
            <a:r>
              <a:rPr lang="en-US" sz="2488" b="1" dirty="0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488" b="1" dirty="0" err="1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зрелости</a:t>
            </a:r>
            <a:r>
              <a:rPr lang="en-US" sz="2488" b="1" dirty="0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488" b="1" dirty="0" err="1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и</a:t>
            </a:r>
            <a:r>
              <a:rPr lang="en-US" sz="2488" b="1" dirty="0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488" b="1" dirty="0" err="1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мудрости</a:t>
            </a:r>
            <a:r>
              <a:rPr lang="en-US" sz="2488" b="1" dirty="0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. </a:t>
            </a:r>
          </a:p>
          <a:p>
            <a:pPr algn="just">
              <a:lnSpc>
                <a:spcPts val="3484"/>
              </a:lnSpc>
            </a:pPr>
            <a:r>
              <a:rPr lang="en-US" sz="2488" b="1" dirty="0" err="1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Также</a:t>
            </a:r>
            <a:r>
              <a:rPr lang="en-US" sz="2488" b="1" dirty="0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488" b="1" dirty="0" err="1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внушительные</a:t>
            </a:r>
            <a:r>
              <a:rPr lang="en-US" sz="2488" b="1" dirty="0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488" b="1" dirty="0" err="1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размеры</a:t>
            </a:r>
            <a:r>
              <a:rPr lang="en-US" sz="2488" b="1" dirty="0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488" b="1" dirty="0" err="1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статуи</a:t>
            </a:r>
            <a:r>
              <a:rPr lang="en-US" sz="2488" b="1" dirty="0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 — </a:t>
            </a:r>
            <a:r>
              <a:rPr lang="en-US" sz="2488" b="1" dirty="0" err="1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высота</a:t>
            </a:r>
            <a:r>
              <a:rPr lang="en-US" sz="2488" b="1" dirty="0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 4,1 </a:t>
            </a:r>
            <a:r>
              <a:rPr lang="en-US" sz="2488" b="1" dirty="0" err="1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метра</a:t>
            </a:r>
            <a:r>
              <a:rPr lang="en-US" sz="2488" b="1" dirty="0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 — </a:t>
            </a:r>
            <a:r>
              <a:rPr lang="en-US" sz="2488" b="1" dirty="0" err="1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призваны</a:t>
            </a:r>
            <a:r>
              <a:rPr lang="en-US" sz="2488" b="1" dirty="0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488" b="1" dirty="0" err="1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показать</a:t>
            </a:r>
            <a:r>
              <a:rPr lang="en-US" sz="2488" b="1" dirty="0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488" b="1" dirty="0" err="1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величие</a:t>
            </a:r>
            <a:r>
              <a:rPr lang="en-US" sz="2488" b="1" dirty="0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488" b="1" dirty="0" err="1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личности</a:t>
            </a:r>
            <a:r>
              <a:rPr lang="en-US" sz="2488" b="1" dirty="0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488" b="1" dirty="0" err="1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слонимского</a:t>
            </a:r>
            <a:r>
              <a:rPr lang="en-US" sz="2488" b="1" dirty="0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488" b="1" dirty="0" err="1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старосты</a:t>
            </a:r>
            <a:r>
              <a:rPr lang="en-US" sz="2488" b="1" dirty="0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.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264100" y="7393276"/>
            <a:ext cx="7184299" cy="25931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459"/>
              </a:lnSpc>
            </a:pPr>
            <a:r>
              <a:rPr lang="en-US" sz="2471" b="1" dirty="0" err="1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Слонимская</a:t>
            </a:r>
            <a:r>
              <a:rPr lang="en-US" sz="2471" b="1" dirty="0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471" b="1" dirty="0" err="1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синагога</a:t>
            </a:r>
            <a:r>
              <a:rPr lang="en-US" sz="2471" b="1" dirty="0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 — </a:t>
            </a:r>
            <a:r>
              <a:rPr lang="en-US" sz="2471" b="1" dirty="0" err="1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одна</a:t>
            </a:r>
            <a:r>
              <a:rPr lang="en-US" sz="2471" b="1" dirty="0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471" b="1" dirty="0" err="1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из</a:t>
            </a:r>
            <a:r>
              <a:rPr lang="en-US" sz="2471" b="1" dirty="0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471" b="1" dirty="0" err="1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самых</a:t>
            </a:r>
            <a:r>
              <a:rPr lang="en-US" sz="2471" b="1" dirty="0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471" b="1" dirty="0" err="1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старых</a:t>
            </a:r>
            <a:r>
              <a:rPr lang="en-US" sz="2471" b="1" dirty="0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471" b="1" dirty="0" err="1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сохранившихся</a:t>
            </a:r>
            <a:r>
              <a:rPr lang="en-US" sz="2471" b="1" dirty="0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471" b="1" dirty="0" err="1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синагог</a:t>
            </a:r>
            <a:r>
              <a:rPr lang="en-US" sz="2471" b="1" dirty="0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471" b="1" dirty="0" err="1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в</a:t>
            </a:r>
            <a:r>
              <a:rPr lang="en-US" sz="2471" b="1" dirty="0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471" b="1" dirty="0" err="1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Беларуси</a:t>
            </a:r>
            <a:r>
              <a:rPr lang="en-US" sz="2471" b="1" dirty="0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. </a:t>
            </a:r>
          </a:p>
          <a:p>
            <a:pPr algn="just">
              <a:lnSpc>
                <a:spcPts val="3459"/>
              </a:lnSpc>
            </a:pPr>
            <a:r>
              <a:rPr lang="en-US" sz="2471" b="1" dirty="0" err="1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Эта</a:t>
            </a:r>
            <a:r>
              <a:rPr lang="en-US" sz="2471" b="1" dirty="0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471" b="1" dirty="0" err="1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архитектурная</a:t>
            </a:r>
            <a:r>
              <a:rPr lang="en-US" sz="2471" b="1" dirty="0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471" b="1" dirty="0" err="1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доминанта</a:t>
            </a:r>
            <a:r>
              <a:rPr lang="en-US" sz="2471" b="1" dirty="0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471" b="1" dirty="0" err="1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старинной</a:t>
            </a:r>
            <a:r>
              <a:rPr lang="en-US" sz="2471" b="1" dirty="0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471" b="1" dirty="0" err="1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торговой</a:t>
            </a:r>
            <a:r>
              <a:rPr lang="en-US" sz="2471" b="1" dirty="0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471" b="1" dirty="0" err="1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площади</a:t>
            </a:r>
            <a:r>
              <a:rPr lang="en-US" sz="2471" b="1" dirty="0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471" b="1" dirty="0" err="1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органично</a:t>
            </a:r>
            <a:r>
              <a:rPr lang="en-US" sz="2471" b="1" dirty="0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471" b="1" dirty="0" err="1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сочетает</a:t>
            </a:r>
            <a:r>
              <a:rPr lang="en-US" sz="2471" b="1" dirty="0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471" b="1" dirty="0" err="1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в</a:t>
            </a:r>
            <a:r>
              <a:rPr lang="en-US" sz="2471" b="1" dirty="0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471" b="1" dirty="0" err="1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себе</a:t>
            </a:r>
            <a:r>
              <a:rPr lang="en-US" sz="2471" b="1" dirty="0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471" b="1" dirty="0" err="1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оборонительные</a:t>
            </a:r>
            <a:r>
              <a:rPr lang="en-US" sz="2471" b="1" dirty="0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471" b="1" dirty="0" err="1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черты</a:t>
            </a:r>
            <a:r>
              <a:rPr lang="en-US" sz="2471" b="1" dirty="0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471" b="1" dirty="0" err="1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и</a:t>
            </a:r>
            <a:r>
              <a:rPr lang="en-US" sz="2471" b="1" dirty="0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471" b="1" dirty="0" err="1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изящные</a:t>
            </a:r>
            <a:r>
              <a:rPr lang="en-US" sz="2471" b="1" dirty="0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471" b="1" dirty="0" err="1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барочные</a:t>
            </a:r>
            <a:r>
              <a:rPr lang="en-US" sz="2471" b="1" dirty="0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471" b="1" dirty="0" err="1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фасады</a:t>
            </a:r>
            <a:r>
              <a:rPr lang="en-US" sz="2471" b="1" dirty="0">
                <a:solidFill>
                  <a:srgbClr val="2B4F28"/>
                </a:solidFill>
                <a:latin typeface="Aileron Bold"/>
                <a:ea typeface="Aileron Bold"/>
                <a:cs typeface="Aileron Bold"/>
                <a:sym typeface="Aileron Bold"/>
              </a:rPr>
              <a:t>.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B4F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6314584"/>
            <a:ext cx="18288000" cy="3323129"/>
            <a:chOff x="0" y="0"/>
            <a:chExt cx="4816593" cy="875227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816592" cy="875227"/>
            </a:xfrm>
            <a:custGeom>
              <a:avLst/>
              <a:gdLst/>
              <a:ahLst/>
              <a:cxnLst/>
              <a:rect l="l" t="t" r="r" b="b"/>
              <a:pathLst>
                <a:path w="4816592" h="875227">
                  <a:moveTo>
                    <a:pt x="0" y="0"/>
                  </a:moveTo>
                  <a:lnTo>
                    <a:pt x="4816592" y="0"/>
                  </a:lnTo>
                  <a:lnTo>
                    <a:pt x="4816592" y="875227"/>
                  </a:lnTo>
                  <a:lnTo>
                    <a:pt x="0" y="875227"/>
                  </a:lnTo>
                  <a:close/>
                </a:path>
              </a:pathLst>
            </a:custGeom>
            <a:solidFill>
              <a:srgbClr val="1F3E1C"/>
            </a:solidFill>
            <a:ln cap="sq">
              <a:noFill/>
              <a:prstDash val="solid"/>
              <a:miter/>
            </a:ln>
          </p:spPr>
        </p:sp>
        <p:sp>
          <p:nvSpPr>
            <p:cNvPr id="4" name="TextBox 4"/>
            <p:cNvSpPr txBox="1"/>
            <p:nvPr/>
          </p:nvSpPr>
          <p:spPr>
            <a:xfrm>
              <a:off x="0" y="-47625"/>
              <a:ext cx="4816593" cy="92285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3220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3869109" y="-4418891"/>
            <a:ext cx="8837781" cy="8837781"/>
          </a:xfrm>
          <a:custGeom>
            <a:avLst/>
            <a:gdLst/>
            <a:ahLst/>
            <a:cxnLst/>
            <a:rect l="l" t="t" r="r" b="b"/>
            <a:pathLst>
              <a:path w="8837781" h="8837781">
                <a:moveTo>
                  <a:pt x="0" y="0"/>
                </a:moveTo>
                <a:lnTo>
                  <a:pt x="8837782" y="0"/>
                </a:lnTo>
                <a:lnTo>
                  <a:pt x="8837782" y="8837782"/>
                </a:lnTo>
                <a:lnTo>
                  <a:pt x="0" y="883778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5257340" y="7230870"/>
            <a:ext cx="13030660" cy="9855917"/>
          </a:xfrm>
          <a:custGeom>
            <a:avLst/>
            <a:gdLst/>
            <a:ahLst/>
            <a:cxnLst/>
            <a:rect l="l" t="t" r="r" b="b"/>
            <a:pathLst>
              <a:path w="13030660" h="9855917">
                <a:moveTo>
                  <a:pt x="0" y="0"/>
                </a:moveTo>
                <a:lnTo>
                  <a:pt x="13030660" y="0"/>
                </a:lnTo>
                <a:lnTo>
                  <a:pt x="13030660" y="9855917"/>
                </a:lnTo>
                <a:lnTo>
                  <a:pt x="0" y="985591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</p:sp>
      <p:grpSp>
        <p:nvGrpSpPr>
          <p:cNvPr id="7" name="Group 7"/>
          <p:cNvGrpSpPr/>
          <p:nvPr/>
        </p:nvGrpSpPr>
        <p:grpSpPr>
          <a:xfrm>
            <a:off x="10018351" y="1028700"/>
            <a:ext cx="7701516" cy="8128070"/>
            <a:chOff x="0" y="0"/>
            <a:chExt cx="1193166" cy="1259251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193166" cy="1259251"/>
            </a:xfrm>
            <a:custGeom>
              <a:avLst/>
              <a:gdLst/>
              <a:ahLst/>
              <a:cxnLst/>
              <a:rect l="l" t="t" r="r" b="b"/>
              <a:pathLst>
                <a:path w="1193166" h="1259251">
                  <a:moveTo>
                    <a:pt x="42220" y="0"/>
                  </a:moveTo>
                  <a:lnTo>
                    <a:pt x="1150946" y="0"/>
                  </a:lnTo>
                  <a:cubicBezTo>
                    <a:pt x="1162144" y="0"/>
                    <a:pt x="1172882" y="4448"/>
                    <a:pt x="1180800" y="12366"/>
                  </a:cubicBezTo>
                  <a:cubicBezTo>
                    <a:pt x="1188718" y="20284"/>
                    <a:pt x="1193166" y="31023"/>
                    <a:pt x="1193166" y="42220"/>
                  </a:cubicBezTo>
                  <a:lnTo>
                    <a:pt x="1193166" y="1217030"/>
                  </a:lnTo>
                  <a:cubicBezTo>
                    <a:pt x="1193166" y="1240348"/>
                    <a:pt x="1174264" y="1259251"/>
                    <a:pt x="1150946" y="1259251"/>
                  </a:cubicBezTo>
                  <a:lnTo>
                    <a:pt x="42220" y="1259251"/>
                  </a:lnTo>
                  <a:cubicBezTo>
                    <a:pt x="31023" y="1259251"/>
                    <a:pt x="20284" y="1254803"/>
                    <a:pt x="12366" y="1246885"/>
                  </a:cubicBezTo>
                  <a:cubicBezTo>
                    <a:pt x="4448" y="1238967"/>
                    <a:pt x="0" y="1228228"/>
                    <a:pt x="0" y="1217030"/>
                  </a:cubicBezTo>
                  <a:lnTo>
                    <a:pt x="0" y="42220"/>
                  </a:lnTo>
                  <a:cubicBezTo>
                    <a:pt x="0" y="18903"/>
                    <a:pt x="18903" y="0"/>
                    <a:pt x="42220" y="0"/>
                  </a:cubicBezTo>
                  <a:close/>
                </a:path>
              </a:pathLst>
            </a:custGeom>
            <a:blipFill>
              <a:blip r:embed="rId6"/>
              <a:stretch>
                <a:fillRect l="-154432" r="-13937"/>
              </a:stretch>
            </a:blipFill>
          </p:spPr>
        </p:sp>
      </p:grpSp>
      <p:sp>
        <p:nvSpPr>
          <p:cNvPr id="9" name="Freeform 9"/>
          <p:cNvSpPr/>
          <p:nvPr/>
        </p:nvSpPr>
        <p:spPr>
          <a:xfrm>
            <a:off x="1028700" y="8965058"/>
            <a:ext cx="3905250" cy="383425"/>
          </a:xfrm>
          <a:custGeom>
            <a:avLst/>
            <a:gdLst/>
            <a:ahLst/>
            <a:cxnLst/>
            <a:rect l="l" t="t" r="r" b="b"/>
            <a:pathLst>
              <a:path w="3905250" h="383425">
                <a:moveTo>
                  <a:pt x="0" y="0"/>
                </a:moveTo>
                <a:lnTo>
                  <a:pt x="3905250" y="0"/>
                </a:lnTo>
                <a:lnTo>
                  <a:pt x="3905250" y="383424"/>
                </a:lnTo>
                <a:lnTo>
                  <a:pt x="0" y="383424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2334864" y="862779"/>
            <a:ext cx="6317919" cy="16182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468"/>
              </a:lnSpc>
            </a:pPr>
            <a:r>
              <a:rPr lang="en-US" sz="5302" b="1" dirty="0" err="1">
                <a:solidFill>
                  <a:srgbClr val="FCFFFB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Драматический</a:t>
            </a:r>
            <a:r>
              <a:rPr lang="en-US" sz="5302" b="1" dirty="0">
                <a:solidFill>
                  <a:srgbClr val="FCFFFB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 </a:t>
            </a:r>
            <a:r>
              <a:rPr lang="en-US" sz="5302" b="1" dirty="0" err="1">
                <a:solidFill>
                  <a:srgbClr val="FCFFFB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театр</a:t>
            </a:r>
            <a:endParaRPr lang="en-US" sz="5302" b="1" dirty="0">
              <a:solidFill>
                <a:srgbClr val="FCFFFB"/>
              </a:solidFill>
              <a:latin typeface="Montserrat Heavy"/>
              <a:ea typeface="Montserrat Heavy"/>
              <a:cs typeface="Montserrat Heavy"/>
              <a:sym typeface="Montserrat Heavy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571527" y="2860041"/>
            <a:ext cx="7844594" cy="54005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932"/>
              </a:lnSpc>
            </a:pP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В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Слониме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театр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продолжает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жить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,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сохраняя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традиции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,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заложенные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Михаилом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Казимиром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Огинским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.</a:t>
            </a:r>
          </a:p>
          <a:p>
            <a:pPr algn="just">
              <a:lnSpc>
                <a:spcPts val="3932"/>
              </a:lnSpc>
            </a:pP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В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репертуаре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театра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представлены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как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классические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,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так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и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современные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пьесы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белорусских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,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русских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и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зарубежных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авторов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.</a:t>
            </a:r>
          </a:p>
          <a:p>
            <a:pPr algn="just">
              <a:lnSpc>
                <a:spcPts val="3932"/>
              </a:lnSpc>
            </a:pP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Каждую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неделю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зрители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могут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насладиться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постановками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для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взрослых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и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детей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,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особенно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с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учетом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приближающихся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выходных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.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222" b="-9222"/>
            </a:stretch>
          </a:blipFill>
        </p:spPr>
      </p:sp>
      <p:sp>
        <p:nvSpPr>
          <p:cNvPr id="3" name="Freeform 3"/>
          <p:cNvSpPr/>
          <p:nvPr/>
        </p:nvSpPr>
        <p:spPr>
          <a:xfrm flipV="1">
            <a:off x="9489531" y="1028700"/>
            <a:ext cx="9258300" cy="9258300"/>
          </a:xfrm>
          <a:custGeom>
            <a:avLst/>
            <a:gdLst/>
            <a:ahLst/>
            <a:cxnLst/>
            <a:rect l="l" t="t" r="r" b="b"/>
            <a:pathLst>
              <a:path w="9258300" h="9258300">
                <a:moveTo>
                  <a:pt x="0" y="9258300"/>
                </a:moveTo>
                <a:lnTo>
                  <a:pt x="9258300" y="9258300"/>
                </a:lnTo>
                <a:lnTo>
                  <a:pt x="9258300" y="0"/>
                </a:lnTo>
                <a:lnTo>
                  <a:pt x="0" y="0"/>
                </a:lnTo>
                <a:lnTo>
                  <a:pt x="0" y="925830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10097023" y="1636192"/>
            <a:ext cx="8043316" cy="8043316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</p:sp>
      </p:grpSp>
      <p:sp>
        <p:nvSpPr>
          <p:cNvPr id="6" name="Freeform 6"/>
          <p:cNvSpPr/>
          <p:nvPr/>
        </p:nvSpPr>
        <p:spPr>
          <a:xfrm>
            <a:off x="6568869" y="-402950"/>
            <a:ext cx="3528154" cy="1764077"/>
          </a:xfrm>
          <a:custGeom>
            <a:avLst/>
            <a:gdLst/>
            <a:ahLst/>
            <a:cxnLst/>
            <a:rect l="l" t="t" r="r" b="b"/>
            <a:pathLst>
              <a:path w="3528154" h="1764077">
                <a:moveTo>
                  <a:pt x="0" y="0"/>
                </a:moveTo>
                <a:lnTo>
                  <a:pt x="3528154" y="0"/>
                </a:lnTo>
                <a:lnTo>
                  <a:pt x="3528154" y="1764077"/>
                </a:lnTo>
                <a:lnTo>
                  <a:pt x="0" y="176407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028700" y="882039"/>
            <a:ext cx="1763393" cy="262906"/>
          </a:xfrm>
          <a:custGeom>
            <a:avLst/>
            <a:gdLst/>
            <a:ahLst/>
            <a:cxnLst/>
            <a:rect l="l" t="t" r="r" b="b"/>
            <a:pathLst>
              <a:path w="1763393" h="262906">
                <a:moveTo>
                  <a:pt x="0" y="0"/>
                </a:moveTo>
                <a:lnTo>
                  <a:pt x="1763393" y="0"/>
                </a:lnTo>
                <a:lnTo>
                  <a:pt x="1763393" y="262905"/>
                </a:lnTo>
                <a:lnTo>
                  <a:pt x="0" y="262905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512881" y="9258300"/>
            <a:ext cx="2179052" cy="647066"/>
          </a:xfrm>
          <a:custGeom>
            <a:avLst/>
            <a:gdLst/>
            <a:ahLst/>
            <a:cxnLst/>
            <a:rect l="l" t="t" r="r" b="b"/>
            <a:pathLst>
              <a:path w="2179052" h="647066">
                <a:moveTo>
                  <a:pt x="0" y="0"/>
                </a:moveTo>
                <a:lnTo>
                  <a:pt x="2179052" y="0"/>
                </a:lnTo>
                <a:lnTo>
                  <a:pt x="2179052" y="647066"/>
                </a:lnTo>
                <a:lnTo>
                  <a:pt x="0" y="647066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</p:sp>
      <p:sp>
        <p:nvSpPr>
          <p:cNvPr id="9" name="TextBox 9"/>
          <p:cNvSpPr txBox="1"/>
          <p:nvPr/>
        </p:nvSpPr>
        <p:spPr>
          <a:xfrm>
            <a:off x="512881" y="1636192"/>
            <a:ext cx="8850828" cy="8023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468"/>
              </a:lnSpc>
            </a:pPr>
            <a:r>
              <a:rPr lang="en-US" sz="5302" b="1" dirty="0" err="1">
                <a:solidFill>
                  <a:srgbClr val="FCFFFB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Свято-Троицкий</a:t>
            </a:r>
            <a:r>
              <a:rPr lang="en-US" sz="5302" b="1" dirty="0">
                <a:solidFill>
                  <a:srgbClr val="FCFFFB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 </a:t>
            </a:r>
            <a:r>
              <a:rPr lang="en-US" sz="5302" b="1" dirty="0" err="1">
                <a:solidFill>
                  <a:srgbClr val="FCFFFB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собор</a:t>
            </a:r>
            <a:endParaRPr lang="en-US" sz="5302" b="1" dirty="0">
              <a:solidFill>
                <a:srgbClr val="FCFFFB"/>
              </a:solidFill>
              <a:latin typeface="Montserrat Heavy"/>
              <a:ea typeface="Montserrat Heavy"/>
              <a:cs typeface="Montserrat Heavy"/>
              <a:sym typeface="Montserrat Heavy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586118" y="2954749"/>
            <a:ext cx="8704355" cy="58927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932"/>
              </a:lnSpc>
            </a:pP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Свято-Троицкий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собор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-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древний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памятник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архитектуры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,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построенный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в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XVII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веке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в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стиле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барокко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.</a:t>
            </a:r>
          </a:p>
          <a:p>
            <a:pPr algn="just">
              <a:lnSpc>
                <a:spcPts val="3932"/>
              </a:lnSpc>
            </a:pP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На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месте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нынешнего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Свято-Троицкого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собора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в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XVI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веке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находилась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деревянная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православная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церковь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Святой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Троицы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.</a:t>
            </a:r>
          </a:p>
          <a:p>
            <a:pPr algn="just">
              <a:lnSpc>
                <a:spcPts val="3932"/>
              </a:lnSpc>
            </a:pP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Однако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судьба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храма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была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непростой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: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он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несколько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раз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переходил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из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рук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в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руки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,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пока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во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время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Великой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Отечественной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войны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не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был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восстановлен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как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Свято-Троицкая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церковь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. </a:t>
            </a:r>
          </a:p>
          <a:p>
            <a:pPr algn="just">
              <a:lnSpc>
                <a:spcPts val="3932"/>
              </a:lnSpc>
            </a:pP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В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2002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году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храму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был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присвоен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статус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8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собора</a:t>
            </a:r>
            <a:r>
              <a:rPr lang="en-US" sz="28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.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2EE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766803">
            <a:off x="15094292" y="-1588211"/>
            <a:ext cx="7805103" cy="7356205"/>
            <a:chOff x="0" y="0"/>
            <a:chExt cx="812800" cy="76605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12800" cy="766053"/>
            </a:xfrm>
            <a:custGeom>
              <a:avLst/>
              <a:gdLst/>
              <a:ahLst/>
              <a:cxnLst/>
              <a:rect l="l" t="t" r="r" b="b"/>
              <a:pathLst>
                <a:path w="812800" h="766053">
                  <a:moveTo>
                    <a:pt x="406400" y="0"/>
                  </a:moveTo>
                  <a:cubicBezTo>
                    <a:pt x="181951" y="0"/>
                    <a:pt x="0" y="171487"/>
                    <a:pt x="0" y="383027"/>
                  </a:cubicBezTo>
                  <a:cubicBezTo>
                    <a:pt x="0" y="594566"/>
                    <a:pt x="181951" y="766053"/>
                    <a:pt x="406400" y="766053"/>
                  </a:cubicBezTo>
                  <a:cubicBezTo>
                    <a:pt x="630849" y="766053"/>
                    <a:pt x="812800" y="594566"/>
                    <a:pt x="812800" y="383027"/>
                  </a:cubicBezTo>
                  <a:cubicBezTo>
                    <a:pt x="812800" y="171487"/>
                    <a:pt x="630849" y="0"/>
                    <a:pt x="406400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4C6637">
                    <a:alpha val="100000"/>
                  </a:srgbClr>
                </a:gs>
                <a:gs pos="100000">
                  <a:srgbClr val="90B572">
                    <a:alpha val="100000"/>
                  </a:srgbClr>
                </a:gs>
              </a:gsLst>
              <a:lin ang="0"/>
            </a:gradFill>
            <a:ln cap="sq">
              <a:noFill/>
              <a:prstDash val="solid"/>
              <a:miter/>
            </a:ln>
          </p:spPr>
        </p:sp>
        <p:sp>
          <p:nvSpPr>
            <p:cNvPr id="4" name="TextBox 4"/>
            <p:cNvSpPr txBox="1"/>
            <p:nvPr/>
          </p:nvSpPr>
          <p:spPr>
            <a:xfrm>
              <a:off x="76200" y="24192"/>
              <a:ext cx="660400" cy="67004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20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-3400897" y="-3456437"/>
            <a:ext cx="8599937" cy="8599937"/>
          </a:xfrm>
          <a:custGeom>
            <a:avLst/>
            <a:gdLst/>
            <a:ahLst/>
            <a:cxnLst/>
            <a:rect l="l" t="t" r="r" b="b"/>
            <a:pathLst>
              <a:path w="8599937" h="8599937">
                <a:moveTo>
                  <a:pt x="0" y="0"/>
                </a:moveTo>
                <a:lnTo>
                  <a:pt x="8599938" y="0"/>
                </a:lnTo>
                <a:lnTo>
                  <a:pt x="8599938" y="8599937"/>
                </a:lnTo>
                <a:lnTo>
                  <a:pt x="0" y="859993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-320419" y="-508318"/>
            <a:ext cx="1219491" cy="1152973"/>
          </a:xfrm>
          <a:custGeom>
            <a:avLst/>
            <a:gdLst/>
            <a:ahLst/>
            <a:cxnLst/>
            <a:rect l="l" t="t" r="r" b="b"/>
            <a:pathLst>
              <a:path w="1219491" h="1152973">
                <a:moveTo>
                  <a:pt x="0" y="0"/>
                </a:moveTo>
                <a:lnTo>
                  <a:pt x="1219491" y="0"/>
                </a:lnTo>
                <a:lnTo>
                  <a:pt x="1219491" y="1152973"/>
                </a:lnTo>
                <a:lnTo>
                  <a:pt x="0" y="115297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5982250" y="6540153"/>
            <a:ext cx="1952833" cy="323105"/>
          </a:xfrm>
          <a:custGeom>
            <a:avLst/>
            <a:gdLst/>
            <a:ahLst/>
            <a:cxnLst/>
            <a:rect l="l" t="t" r="r" b="b"/>
            <a:pathLst>
              <a:path w="1952833" h="323105">
                <a:moveTo>
                  <a:pt x="0" y="0"/>
                </a:moveTo>
                <a:lnTo>
                  <a:pt x="1952833" y="0"/>
                </a:lnTo>
                <a:lnTo>
                  <a:pt x="1952833" y="323105"/>
                </a:lnTo>
                <a:lnTo>
                  <a:pt x="0" y="323105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grpSp>
        <p:nvGrpSpPr>
          <p:cNvPr id="8" name="Group 8"/>
          <p:cNvGrpSpPr/>
          <p:nvPr/>
        </p:nvGrpSpPr>
        <p:grpSpPr>
          <a:xfrm>
            <a:off x="1883532" y="1726120"/>
            <a:ext cx="5411526" cy="5137138"/>
            <a:chOff x="0" y="0"/>
            <a:chExt cx="856214" cy="8128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56214" cy="812800"/>
            </a:xfrm>
            <a:custGeom>
              <a:avLst/>
              <a:gdLst/>
              <a:ahLst/>
              <a:cxnLst/>
              <a:rect l="l" t="t" r="r" b="b"/>
              <a:pathLst>
                <a:path w="856214" h="812800">
                  <a:moveTo>
                    <a:pt x="428107" y="0"/>
                  </a:moveTo>
                  <a:cubicBezTo>
                    <a:pt x="191670" y="0"/>
                    <a:pt x="0" y="181951"/>
                    <a:pt x="0" y="406400"/>
                  </a:cubicBezTo>
                  <a:cubicBezTo>
                    <a:pt x="0" y="630849"/>
                    <a:pt x="191670" y="812800"/>
                    <a:pt x="428107" y="812800"/>
                  </a:cubicBezTo>
                  <a:cubicBezTo>
                    <a:pt x="664544" y="812800"/>
                    <a:pt x="856214" y="630849"/>
                    <a:pt x="856214" y="406400"/>
                  </a:cubicBezTo>
                  <a:cubicBezTo>
                    <a:pt x="856214" y="181951"/>
                    <a:pt x="664544" y="0"/>
                    <a:pt x="428107" y="0"/>
                  </a:cubicBezTo>
                  <a:close/>
                </a:path>
              </a:pathLst>
            </a:custGeom>
            <a:blipFill>
              <a:blip r:embed="rId8"/>
              <a:stretch>
                <a:fillRect l="-3648" r="-40765"/>
              </a:stretch>
            </a:blipFill>
          </p:spPr>
        </p:sp>
      </p:grpSp>
      <p:grpSp>
        <p:nvGrpSpPr>
          <p:cNvPr id="10" name="Group 10"/>
          <p:cNvGrpSpPr/>
          <p:nvPr/>
        </p:nvGrpSpPr>
        <p:grpSpPr>
          <a:xfrm>
            <a:off x="10750818" y="1726120"/>
            <a:ext cx="5411526" cy="5137138"/>
            <a:chOff x="0" y="0"/>
            <a:chExt cx="856214" cy="8128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856214" cy="812800"/>
            </a:xfrm>
            <a:custGeom>
              <a:avLst/>
              <a:gdLst/>
              <a:ahLst/>
              <a:cxnLst/>
              <a:rect l="l" t="t" r="r" b="b"/>
              <a:pathLst>
                <a:path w="856214" h="812800">
                  <a:moveTo>
                    <a:pt x="428107" y="0"/>
                  </a:moveTo>
                  <a:cubicBezTo>
                    <a:pt x="191670" y="0"/>
                    <a:pt x="0" y="181951"/>
                    <a:pt x="0" y="406400"/>
                  </a:cubicBezTo>
                  <a:cubicBezTo>
                    <a:pt x="0" y="630849"/>
                    <a:pt x="191670" y="812800"/>
                    <a:pt x="428107" y="812800"/>
                  </a:cubicBezTo>
                  <a:cubicBezTo>
                    <a:pt x="664544" y="812800"/>
                    <a:pt x="856214" y="630849"/>
                    <a:pt x="856214" y="406400"/>
                  </a:cubicBezTo>
                  <a:cubicBezTo>
                    <a:pt x="856214" y="181951"/>
                    <a:pt x="664544" y="0"/>
                    <a:pt x="428107" y="0"/>
                  </a:cubicBezTo>
                  <a:close/>
                </a:path>
              </a:pathLst>
            </a:custGeom>
            <a:blipFill>
              <a:blip r:embed="rId9"/>
              <a:stretch>
                <a:fillRect l="-25141" r="-37340"/>
              </a:stretch>
            </a:blipFill>
          </p:spPr>
        </p:sp>
      </p:grpSp>
      <p:sp>
        <p:nvSpPr>
          <p:cNvPr id="12" name="TextBox 12"/>
          <p:cNvSpPr txBox="1"/>
          <p:nvPr/>
        </p:nvSpPr>
        <p:spPr>
          <a:xfrm>
            <a:off x="490364" y="635130"/>
            <a:ext cx="8487716" cy="7776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24"/>
              </a:lnSpc>
            </a:pPr>
            <a:r>
              <a:rPr lang="en-US" sz="5102" b="1" dirty="0" err="1">
                <a:solidFill>
                  <a:srgbClr val="244721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Краеведческий</a:t>
            </a:r>
            <a:r>
              <a:rPr lang="en-US" sz="5102" b="1" dirty="0">
                <a:solidFill>
                  <a:srgbClr val="244721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 </a:t>
            </a:r>
            <a:r>
              <a:rPr lang="en-US" sz="5102" b="1" dirty="0" err="1">
                <a:solidFill>
                  <a:srgbClr val="244721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музей</a:t>
            </a:r>
            <a:endParaRPr lang="en-US" sz="5102" b="1" dirty="0">
              <a:solidFill>
                <a:srgbClr val="244721"/>
              </a:solidFill>
              <a:latin typeface="Montserrat Heavy"/>
              <a:ea typeface="Montserrat Heavy"/>
              <a:cs typeface="Montserrat Heavy"/>
              <a:sym typeface="Montserrat Heavy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860407" y="7085199"/>
            <a:ext cx="7457776" cy="27340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652"/>
              </a:lnSpc>
            </a:pPr>
            <a:r>
              <a:rPr lang="en-US" sz="2608" b="1" dirty="0" err="1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Слонимский</a:t>
            </a:r>
            <a:r>
              <a:rPr lang="en-US" sz="2608" b="1" dirty="0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районный</a:t>
            </a:r>
            <a:r>
              <a:rPr lang="en-US" sz="2608" b="1" dirty="0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краеведческий</a:t>
            </a:r>
            <a:r>
              <a:rPr lang="en-US" sz="2608" b="1" dirty="0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музей</a:t>
            </a:r>
            <a:r>
              <a:rPr lang="en-US" sz="2608" b="1" dirty="0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имени</a:t>
            </a:r>
            <a:r>
              <a:rPr lang="en-US" sz="2608" b="1" dirty="0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И.И.Стабровского</a:t>
            </a:r>
            <a:r>
              <a:rPr lang="en-US" sz="2608" b="1" dirty="0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один</a:t>
            </a:r>
            <a:r>
              <a:rPr lang="en-US" sz="2608" b="1" dirty="0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из</a:t>
            </a:r>
            <a:r>
              <a:rPr lang="en-US" sz="2608" b="1" dirty="0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старейших</a:t>
            </a:r>
            <a:r>
              <a:rPr lang="en-US" sz="2608" b="1" dirty="0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среди</a:t>
            </a:r>
            <a:r>
              <a:rPr lang="en-US" sz="2608" b="1" dirty="0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районных</a:t>
            </a:r>
            <a:r>
              <a:rPr lang="en-US" sz="2608" b="1" dirty="0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музеев</a:t>
            </a:r>
            <a:r>
              <a:rPr lang="en-US" sz="2608" b="1" dirty="0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в</a:t>
            </a:r>
            <a:r>
              <a:rPr lang="en-US" sz="2608" b="1" dirty="0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области</a:t>
            </a:r>
            <a:r>
              <a:rPr lang="en-US" sz="2608" b="1" dirty="0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.</a:t>
            </a:r>
          </a:p>
          <a:p>
            <a:pPr algn="just">
              <a:lnSpc>
                <a:spcPts val="3652"/>
              </a:lnSpc>
            </a:pPr>
            <a:r>
              <a:rPr lang="en-US" sz="2608" b="1" dirty="0" err="1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Впервые</a:t>
            </a:r>
            <a:r>
              <a:rPr lang="en-US" sz="2608" b="1" dirty="0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музей</a:t>
            </a:r>
            <a:r>
              <a:rPr lang="en-US" sz="2608" b="1" dirty="0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открыл</a:t>
            </a:r>
            <a:r>
              <a:rPr lang="en-US" sz="2608" b="1" dirty="0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свои</a:t>
            </a:r>
            <a:r>
              <a:rPr lang="en-US" sz="2608" b="1" dirty="0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двери</a:t>
            </a:r>
            <a:r>
              <a:rPr lang="en-US" sz="2608" b="1" dirty="0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для</a:t>
            </a:r>
            <a:r>
              <a:rPr lang="en-US" sz="2608" b="1" dirty="0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посетителей</a:t>
            </a:r>
            <a:r>
              <a:rPr lang="en-US" sz="2608" b="1" dirty="0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 20 </a:t>
            </a:r>
            <a:r>
              <a:rPr lang="en-US" sz="2608" b="1" dirty="0" err="1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сентября</a:t>
            </a:r>
            <a:r>
              <a:rPr lang="en-US" sz="2608" b="1" dirty="0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 1929 </a:t>
            </a:r>
            <a:r>
              <a:rPr lang="en-US" sz="2608" b="1" dirty="0" err="1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года</a:t>
            </a:r>
            <a:r>
              <a:rPr lang="en-US" sz="2608" b="1" dirty="0">
                <a:solidFill>
                  <a:srgbClr val="244721"/>
                </a:solidFill>
                <a:latin typeface="Aileron Bold"/>
                <a:ea typeface="Aileron Bold"/>
                <a:cs typeface="Aileron Bold"/>
                <a:sym typeface="Aileron Bold"/>
              </a:rPr>
              <a:t>.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1839965" y="647521"/>
            <a:ext cx="3233232" cy="8023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468"/>
              </a:lnSpc>
            </a:pPr>
            <a:r>
              <a:rPr lang="en-US" sz="5302" b="1" dirty="0" err="1">
                <a:solidFill>
                  <a:srgbClr val="244721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Ратуша</a:t>
            </a:r>
            <a:endParaRPr lang="en-US" sz="5302" b="1" dirty="0">
              <a:solidFill>
                <a:srgbClr val="244721"/>
              </a:solidFill>
              <a:latin typeface="Montserrat Heavy"/>
              <a:ea typeface="Montserrat Heavy"/>
              <a:cs typeface="Montserrat Heavy"/>
              <a:sym typeface="Montserrat Heavy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8978079" y="7085199"/>
            <a:ext cx="8957003" cy="27340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652"/>
              </a:lnSpc>
            </a:pPr>
            <a:r>
              <a:rPr lang="en-US" sz="2608" b="1" dirty="0" err="1">
                <a:solidFill>
                  <a:srgbClr val="1F3E1C"/>
                </a:solidFill>
                <a:latin typeface="Aileron Bold"/>
                <a:ea typeface="Aileron Bold"/>
                <a:cs typeface="Aileron Bold"/>
                <a:sym typeface="Aileron Bold"/>
              </a:rPr>
              <a:t>У</a:t>
            </a:r>
            <a:r>
              <a:rPr lang="en-US" sz="2608" b="1" dirty="0">
                <a:solidFill>
                  <a:srgbClr val="1F3E1C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1F3E1C"/>
                </a:solidFill>
                <a:latin typeface="Aileron Bold"/>
                <a:ea typeface="Aileron Bold"/>
                <a:cs typeface="Aileron Bold"/>
                <a:sym typeface="Aileron Bold"/>
              </a:rPr>
              <a:t>этого</a:t>
            </a:r>
            <a:r>
              <a:rPr lang="en-US" sz="2608" b="1" dirty="0">
                <a:solidFill>
                  <a:srgbClr val="1F3E1C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1F3E1C"/>
                </a:solidFill>
                <a:latin typeface="Aileron Bold"/>
                <a:ea typeface="Aileron Bold"/>
                <a:cs typeface="Aileron Bold"/>
                <a:sym typeface="Aileron Bold"/>
              </a:rPr>
              <a:t>здания</a:t>
            </a:r>
            <a:r>
              <a:rPr lang="en-US" sz="2608" b="1" dirty="0">
                <a:solidFill>
                  <a:srgbClr val="1F3E1C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1F3E1C"/>
                </a:solidFill>
                <a:latin typeface="Aileron Bold"/>
                <a:ea typeface="Aileron Bold"/>
                <a:cs typeface="Aileron Bold"/>
                <a:sym typeface="Aileron Bold"/>
              </a:rPr>
              <a:t>нет</a:t>
            </a:r>
            <a:r>
              <a:rPr lang="en-US" sz="2608" b="1" dirty="0">
                <a:solidFill>
                  <a:srgbClr val="1F3E1C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1F3E1C"/>
                </a:solidFill>
                <a:latin typeface="Aileron Bold"/>
                <a:ea typeface="Aileron Bold"/>
                <a:cs typeface="Aileron Bold"/>
                <a:sym typeface="Aileron Bold"/>
              </a:rPr>
              <a:t>традиционной</a:t>
            </a:r>
            <a:r>
              <a:rPr lang="en-US" sz="2608" b="1" dirty="0">
                <a:solidFill>
                  <a:srgbClr val="1F3E1C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1F3E1C"/>
                </a:solidFill>
                <a:latin typeface="Aileron Bold"/>
                <a:ea typeface="Aileron Bold"/>
                <a:cs typeface="Aileron Bold"/>
                <a:sym typeface="Aileron Bold"/>
              </a:rPr>
              <a:t>башни</a:t>
            </a:r>
            <a:r>
              <a:rPr lang="en-US" sz="2608" b="1" dirty="0">
                <a:solidFill>
                  <a:srgbClr val="1F3E1C"/>
                </a:solidFill>
                <a:latin typeface="Aileron Bold"/>
                <a:ea typeface="Aileron Bold"/>
                <a:cs typeface="Aileron Bold"/>
                <a:sym typeface="Aileron Bold"/>
              </a:rPr>
              <a:t>, </a:t>
            </a:r>
            <a:r>
              <a:rPr lang="en-US" sz="2608" b="1" dirty="0" err="1">
                <a:solidFill>
                  <a:srgbClr val="1F3E1C"/>
                </a:solidFill>
                <a:latin typeface="Aileron Bold"/>
                <a:ea typeface="Aileron Bold"/>
                <a:cs typeface="Aileron Bold"/>
                <a:sym typeface="Aileron Bold"/>
              </a:rPr>
              <a:t>и</a:t>
            </a:r>
            <a:r>
              <a:rPr lang="en-US" sz="2608" b="1" dirty="0">
                <a:solidFill>
                  <a:srgbClr val="1F3E1C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1F3E1C"/>
                </a:solidFill>
                <a:latin typeface="Aileron Bold"/>
                <a:ea typeface="Aileron Bold"/>
                <a:cs typeface="Aileron Bold"/>
                <a:sym typeface="Aileron Bold"/>
              </a:rPr>
              <a:t>сейчас</a:t>
            </a:r>
            <a:r>
              <a:rPr lang="en-US" sz="2608" b="1" dirty="0">
                <a:solidFill>
                  <a:srgbClr val="1F3E1C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1F3E1C"/>
                </a:solidFill>
                <a:latin typeface="Aileron Bold"/>
                <a:ea typeface="Aileron Bold"/>
                <a:cs typeface="Aileron Bold"/>
                <a:sym typeface="Aileron Bold"/>
              </a:rPr>
              <a:t>его</a:t>
            </a:r>
            <a:r>
              <a:rPr lang="en-US" sz="2608" b="1" dirty="0">
                <a:solidFill>
                  <a:srgbClr val="1F3E1C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1F3E1C"/>
                </a:solidFill>
                <a:latin typeface="Aileron Bold"/>
                <a:ea typeface="Aileron Bold"/>
                <a:cs typeface="Aileron Bold"/>
                <a:sym typeface="Aileron Bold"/>
              </a:rPr>
              <a:t>помещения</a:t>
            </a:r>
            <a:r>
              <a:rPr lang="en-US" sz="2608" b="1" dirty="0">
                <a:solidFill>
                  <a:srgbClr val="1F3E1C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1F3E1C"/>
                </a:solidFill>
                <a:latin typeface="Aileron Bold"/>
                <a:ea typeface="Aileron Bold"/>
                <a:cs typeface="Aileron Bold"/>
                <a:sym typeface="Aileron Bold"/>
              </a:rPr>
              <a:t>занимает</a:t>
            </a:r>
            <a:r>
              <a:rPr lang="en-US" sz="2608" b="1" dirty="0">
                <a:solidFill>
                  <a:srgbClr val="1F3E1C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1F3E1C"/>
                </a:solidFill>
                <a:latin typeface="Aileron Bold"/>
                <a:ea typeface="Aileron Bold"/>
                <a:cs typeface="Aileron Bold"/>
                <a:sym typeface="Aileron Bold"/>
              </a:rPr>
              <a:t>библиотека</a:t>
            </a:r>
            <a:r>
              <a:rPr lang="en-US" sz="2608" b="1" dirty="0">
                <a:solidFill>
                  <a:srgbClr val="1F3E1C"/>
                </a:solidFill>
                <a:latin typeface="Aileron Bold"/>
                <a:ea typeface="Aileron Bold"/>
                <a:cs typeface="Aileron Bold"/>
                <a:sym typeface="Aileron Bold"/>
              </a:rPr>
              <a:t>. </a:t>
            </a:r>
          </a:p>
          <a:p>
            <a:pPr algn="just">
              <a:lnSpc>
                <a:spcPts val="3652"/>
              </a:lnSpc>
            </a:pPr>
            <a:r>
              <a:rPr lang="en-US" sz="2608" b="1" dirty="0" err="1">
                <a:solidFill>
                  <a:srgbClr val="1F3E1C"/>
                </a:solidFill>
                <a:latin typeface="Aileron Bold"/>
                <a:ea typeface="Aileron Bold"/>
                <a:cs typeface="Aileron Bold"/>
                <a:sym typeface="Aileron Bold"/>
              </a:rPr>
              <a:t>Первая</a:t>
            </a:r>
            <a:r>
              <a:rPr lang="en-US" sz="2608" b="1" dirty="0">
                <a:solidFill>
                  <a:srgbClr val="1F3E1C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1F3E1C"/>
                </a:solidFill>
                <a:latin typeface="Aileron Bold"/>
                <a:ea typeface="Aileron Bold"/>
                <a:cs typeface="Aileron Bold"/>
                <a:sym typeface="Aileron Bold"/>
              </a:rPr>
              <a:t>деревянная</a:t>
            </a:r>
            <a:r>
              <a:rPr lang="en-US" sz="2608" b="1" dirty="0">
                <a:solidFill>
                  <a:srgbClr val="1F3E1C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1F3E1C"/>
                </a:solidFill>
                <a:latin typeface="Aileron Bold"/>
                <a:ea typeface="Aileron Bold"/>
                <a:cs typeface="Aileron Bold"/>
                <a:sym typeface="Aileron Bold"/>
              </a:rPr>
              <a:t>ратуша</a:t>
            </a:r>
            <a:r>
              <a:rPr lang="en-US" sz="2608" b="1" dirty="0">
                <a:solidFill>
                  <a:srgbClr val="1F3E1C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1F3E1C"/>
                </a:solidFill>
                <a:latin typeface="Aileron Bold"/>
                <a:ea typeface="Aileron Bold"/>
                <a:cs typeface="Aileron Bold"/>
                <a:sym typeface="Aileron Bold"/>
              </a:rPr>
              <a:t>была</a:t>
            </a:r>
            <a:r>
              <a:rPr lang="en-US" sz="2608" b="1" dirty="0">
                <a:solidFill>
                  <a:srgbClr val="1F3E1C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1F3E1C"/>
                </a:solidFill>
                <a:latin typeface="Aileron Bold"/>
                <a:ea typeface="Aileron Bold"/>
                <a:cs typeface="Aileron Bold"/>
                <a:sym typeface="Aileron Bold"/>
              </a:rPr>
              <a:t>построена</a:t>
            </a:r>
            <a:r>
              <a:rPr lang="en-US" sz="2608" b="1" dirty="0">
                <a:solidFill>
                  <a:srgbClr val="1F3E1C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1F3E1C"/>
                </a:solidFill>
                <a:latin typeface="Aileron Bold"/>
                <a:ea typeface="Aileron Bold"/>
                <a:cs typeface="Aileron Bold"/>
                <a:sym typeface="Aileron Bold"/>
              </a:rPr>
              <a:t>в</a:t>
            </a:r>
            <a:r>
              <a:rPr lang="en-US" sz="2608" b="1" dirty="0">
                <a:solidFill>
                  <a:srgbClr val="1F3E1C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1F3E1C"/>
                </a:solidFill>
                <a:latin typeface="Aileron Bold"/>
                <a:ea typeface="Aileron Bold"/>
                <a:cs typeface="Aileron Bold"/>
                <a:sym typeface="Aileron Bold"/>
              </a:rPr>
              <a:t>Слониме</a:t>
            </a:r>
            <a:r>
              <a:rPr lang="en-US" sz="2608" b="1" dirty="0">
                <a:solidFill>
                  <a:srgbClr val="1F3E1C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1F3E1C"/>
                </a:solidFill>
                <a:latin typeface="Aileron Bold"/>
                <a:ea typeface="Aileron Bold"/>
                <a:cs typeface="Aileron Bold"/>
                <a:sym typeface="Aileron Bold"/>
              </a:rPr>
              <a:t>в</a:t>
            </a:r>
            <a:r>
              <a:rPr lang="en-US" sz="2608" b="1" dirty="0">
                <a:solidFill>
                  <a:srgbClr val="1F3E1C"/>
                </a:solidFill>
                <a:latin typeface="Aileron Bold"/>
                <a:ea typeface="Aileron Bold"/>
                <a:cs typeface="Aileron Bold"/>
                <a:sym typeface="Aileron Bold"/>
              </a:rPr>
              <a:t> XVII </a:t>
            </a:r>
            <a:r>
              <a:rPr lang="en-US" sz="2608" b="1" dirty="0" err="1">
                <a:solidFill>
                  <a:srgbClr val="1F3E1C"/>
                </a:solidFill>
                <a:latin typeface="Aileron Bold"/>
                <a:ea typeface="Aileron Bold"/>
                <a:cs typeface="Aileron Bold"/>
                <a:sym typeface="Aileron Bold"/>
              </a:rPr>
              <a:t>веке</a:t>
            </a:r>
            <a:r>
              <a:rPr lang="en-US" sz="2608" b="1" dirty="0">
                <a:solidFill>
                  <a:srgbClr val="1F3E1C"/>
                </a:solidFill>
                <a:latin typeface="Aileron Bold"/>
                <a:ea typeface="Aileron Bold"/>
                <a:cs typeface="Aileron Bold"/>
                <a:sym typeface="Aileron Bold"/>
              </a:rPr>
              <a:t>.</a:t>
            </a:r>
          </a:p>
          <a:p>
            <a:pPr algn="just">
              <a:lnSpc>
                <a:spcPts val="3652"/>
              </a:lnSpc>
            </a:pPr>
            <a:r>
              <a:rPr lang="en-US" sz="2608" b="1" dirty="0" err="1">
                <a:solidFill>
                  <a:srgbClr val="1F3E1C"/>
                </a:solidFill>
                <a:latin typeface="Aileron Bold"/>
                <a:ea typeface="Aileron Bold"/>
                <a:cs typeface="Aileron Bold"/>
                <a:sym typeface="Aileron Bold"/>
              </a:rPr>
              <a:t>Барочная</a:t>
            </a:r>
            <a:r>
              <a:rPr lang="en-US" sz="2608" b="1" dirty="0">
                <a:solidFill>
                  <a:srgbClr val="1F3E1C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1F3E1C"/>
                </a:solidFill>
                <a:latin typeface="Aileron Bold"/>
                <a:ea typeface="Aileron Bold"/>
                <a:cs typeface="Aileron Bold"/>
                <a:sym typeface="Aileron Bold"/>
              </a:rPr>
              <a:t>каменная</a:t>
            </a:r>
            <a:r>
              <a:rPr lang="en-US" sz="2608" b="1" dirty="0">
                <a:solidFill>
                  <a:srgbClr val="1F3E1C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1F3E1C"/>
                </a:solidFill>
                <a:latin typeface="Aileron Bold"/>
                <a:ea typeface="Aileron Bold"/>
                <a:cs typeface="Aileron Bold"/>
                <a:sym typeface="Aileron Bold"/>
              </a:rPr>
              <a:t>ратуша</a:t>
            </a:r>
            <a:r>
              <a:rPr lang="en-US" sz="2608" b="1" dirty="0">
                <a:solidFill>
                  <a:srgbClr val="1F3E1C"/>
                </a:solidFill>
                <a:latin typeface="Aileron Bold"/>
                <a:ea typeface="Aileron Bold"/>
                <a:cs typeface="Aileron Bold"/>
                <a:sym typeface="Aileron Bold"/>
              </a:rPr>
              <a:t>, </a:t>
            </a:r>
            <a:r>
              <a:rPr lang="en-US" sz="2608" b="1" dirty="0" err="1">
                <a:solidFill>
                  <a:srgbClr val="1F3E1C"/>
                </a:solidFill>
                <a:latin typeface="Aileron Bold"/>
                <a:ea typeface="Aileron Bold"/>
                <a:cs typeface="Aileron Bold"/>
                <a:sym typeface="Aileron Bold"/>
              </a:rPr>
              <a:t>сохранившаяся</a:t>
            </a:r>
            <a:r>
              <a:rPr lang="en-US" sz="2608" b="1" dirty="0">
                <a:solidFill>
                  <a:srgbClr val="1F3E1C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1F3E1C"/>
                </a:solidFill>
                <a:latin typeface="Aileron Bold"/>
                <a:ea typeface="Aileron Bold"/>
                <a:cs typeface="Aileron Bold"/>
                <a:sym typeface="Aileron Bold"/>
              </a:rPr>
              <a:t>до</a:t>
            </a:r>
            <a:r>
              <a:rPr lang="en-US" sz="2608" b="1" dirty="0">
                <a:solidFill>
                  <a:srgbClr val="1F3E1C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1F3E1C"/>
                </a:solidFill>
                <a:latin typeface="Aileron Bold"/>
                <a:ea typeface="Aileron Bold"/>
                <a:cs typeface="Aileron Bold"/>
                <a:sym typeface="Aileron Bold"/>
              </a:rPr>
              <a:t>наших</a:t>
            </a:r>
            <a:r>
              <a:rPr lang="en-US" sz="2608" b="1" dirty="0">
                <a:solidFill>
                  <a:srgbClr val="1F3E1C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1F3E1C"/>
                </a:solidFill>
                <a:latin typeface="Aileron Bold"/>
                <a:ea typeface="Aileron Bold"/>
                <a:cs typeface="Aileron Bold"/>
                <a:sym typeface="Aileron Bold"/>
              </a:rPr>
              <a:t>дней</a:t>
            </a:r>
            <a:r>
              <a:rPr lang="en-US" sz="2608" b="1" dirty="0">
                <a:solidFill>
                  <a:srgbClr val="1F3E1C"/>
                </a:solidFill>
                <a:latin typeface="Aileron Bold"/>
                <a:ea typeface="Aileron Bold"/>
                <a:cs typeface="Aileron Bold"/>
                <a:sym typeface="Aileron Bold"/>
              </a:rPr>
              <a:t>, </a:t>
            </a:r>
            <a:r>
              <a:rPr lang="en-US" sz="2608" b="1" dirty="0" err="1">
                <a:solidFill>
                  <a:srgbClr val="1F3E1C"/>
                </a:solidFill>
                <a:latin typeface="Aileron Bold"/>
                <a:ea typeface="Aileron Bold"/>
                <a:cs typeface="Aileron Bold"/>
                <a:sym typeface="Aileron Bold"/>
              </a:rPr>
              <a:t>была</a:t>
            </a:r>
            <a:r>
              <a:rPr lang="en-US" sz="2608" b="1" dirty="0">
                <a:solidFill>
                  <a:srgbClr val="1F3E1C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1F3E1C"/>
                </a:solidFill>
                <a:latin typeface="Aileron Bold"/>
                <a:ea typeface="Aileron Bold"/>
                <a:cs typeface="Aileron Bold"/>
                <a:sym typeface="Aileron Bold"/>
              </a:rPr>
              <a:t>возведена</a:t>
            </a:r>
            <a:r>
              <a:rPr lang="en-US" sz="2608" b="1" dirty="0">
                <a:solidFill>
                  <a:srgbClr val="1F3E1C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1F3E1C"/>
                </a:solidFill>
                <a:latin typeface="Aileron Bold"/>
                <a:ea typeface="Aileron Bold"/>
                <a:cs typeface="Aileron Bold"/>
                <a:sym typeface="Aileron Bold"/>
              </a:rPr>
              <a:t>в</a:t>
            </a:r>
            <a:r>
              <a:rPr lang="en-US" sz="2608" b="1" dirty="0">
                <a:solidFill>
                  <a:srgbClr val="1F3E1C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1F3E1C"/>
                </a:solidFill>
                <a:latin typeface="Aileron Bold"/>
                <a:ea typeface="Aileron Bold"/>
                <a:cs typeface="Aileron Bold"/>
                <a:sym typeface="Aileron Bold"/>
              </a:rPr>
              <a:t>середине</a:t>
            </a:r>
            <a:r>
              <a:rPr lang="en-US" sz="2608" b="1" dirty="0">
                <a:solidFill>
                  <a:srgbClr val="1F3E1C"/>
                </a:solidFill>
                <a:latin typeface="Aileron Bold"/>
                <a:ea typeface="Aileron Bold"/>
                <a:cs typeface="Aileron Bold"/>
                <a:sym typeface="Aileron Bold"/>
              </a:rPr>
              <a:t> XVIII </a:t>
            </a:r>
            <a:r>
              <a:rPr lang="en-US" sz="2608" b="1" dirty="0" err="1">
                <a:solidFill>
                  <a:srgbClr val="1F3E1C"/>
                </a:solidFill>
                <a:latin typeface="Aileron Bold"/>
                <a:ea typeface="Aileron Bold"/>
                <a:cs typeface="Aileron Bold"/>
                <a:sym typeface="Aileron Bold"/>
              </a:rPr>
              <a:t>века</a:t>
            </a:r>
            <a:r>
              <a:rPr lang="en-US" sz="2608" b="1" dirty="0">
                <a:solidFill>
                  <a:srgbClr val="1F3E1C"/>
                </a:solidFill>
                <a:latin typeface="Aileron Bold"/>
                <a:ea typeface="Aileron Bold"/>
                <a:cs typeface="Aileron Bold"/>
                <a:sym typeface="Aileron Bold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B4F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4099861" y="1143157"/>
            <a:ext cx="7045593" cy="7045593"/>
          </a:xfrm>
          <a:custGeom>
            <a:avLst/>
            <a:gdLst/>
            <a:ahLst/>
            <a:cxnLst/>
            <a:rect l="l" t="t" r="r" b="b"/>
            <a:pathLst>
              <a:path w="7045593" h="7045593">
                <a:moveTo>
                  <a:pt x="0" y="0"/>
                </a:moveTo>
                <a:lnTo>
                  <a:pt x="7045593" y="0"/>
                </a:lnTo>
                <a:lnTo>
                  <a:pt x="7045593" y="7045593"/>
                </a:lnTo>
                <a:lnTo>
                  <a:pt x="0" y="704559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-1221998" y="6617822"/>
            <a:ext cx="7805103" cy="7805103"/>
            <a:chOff x="0" y="0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447140">
                    <a:alpha val="100000"/>
                  </a:srgbClr>
                </a:gs>
                <a:gs pos="100000">
                  <a:srgbClr val="71995C">
                    <a:alpha val="100000"/>
                  </a:srgbClr>
                </a:gs>
              </a:gsLst>
              <a:lin ang="0"/>
            </a:gradFill>
            <a:ln cap="sq">
              <a:noFill/>
              <a:prstDash val="solid"/>
              <a:miter/>
            </a:ln>
          </p:spPr>
        </p:sp>
        <p:sp>
          <p:nvSpPr>
            <p:cNvPr id="5" name="TextBox 5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20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1028700" y="4577683"/>
            <a:ext cx="6289357" cy="4680617"/>
            <a:chOff x="0" y="0"/>
            <a:chExt cx="896507" cy="667191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96507" cy="667191"/>
            </a:xfrm>
            <a:custGeom>
              <a:avLst/>
              <a:gdLst/>
              <a:ahLst/>
              <a:cxnLst/>
              <a:rect l="l" t="t" r="r" b="b"/>
              <a:pathLst>
                <a:path w="896507" h="667191">
                  <a:moveTo>
                    <a:pt x="51700" y="0"/>
                  </a:moveTo>
                  <a:lnTo>
                    <a:pt x="844807" y="0"/>
                  </a:lnTo>
                  <a:cubicBezTo>
                    <a:pt x="858518" y="0"/>
                    <a:pt x="871668" y="5447"/>
                    <a:pt x="881364" y="15143"/>
                  </a:cubicBezTo>
                  <a:cubicBezTo>
                    <a:pt x="891060" y="24838"/>
                    <a:pt x="896507" y="37988"/>
                    <a:pt x="896507" y="51700"/>
                  </a:cubicBezTo>
                  <a:lnTo>
                    <a:pt x="896507" y="615491"/>
                  </a:lnTo>
                  <a:cubicBezTo>
                    <a:pt x="896507" y="629203"/>
                    <a:pt x="891060" y="642353"/>
                    <a:pt x="881364" y="652049"/>
                  </a:cubicBezTo>
                  <a:cubicBezTo>
                    <a:pt x="871668" y="661744"/>
                    <a:pt x="858518" y="667191"/>
                    <a:pt x="844807" y="667191"/>
                  </a:cubicBezTo>
                  <a:lnTo>
                    <a:pt x="51700" y="667191"/>
                  </a:lnTo>
                  <a:cubicBezTo>
                    <a:pt x="37988" y="667191"/>
                    <a:pt x="24838" y="661744"/>
                    <a:pt x="15143" y="652049"/>
                  </a:cubicBezTo>
                  <a:cubicBezTo>
                    <a:pt x="5447" y="642353"/>
                    <a:pt x="0" y="629203"/>
                    <a:pt x="0" y="615491"/>
                  </a:cubicBezTo>
                  <a:lnTo>
                    <a:pt x="0" y="51700"/>
                  </a:lnTo>
                  <a:cubicBezTo>
                    <a:pt x="0" y="37988"/>
                    <a:pt x="5447" y="24838"/>
                    <a:pt x="15143" y="15143"/>
                  </a:cubicBezTo>
                  <a:cubicBezTo>
                    <a:pt x="24838" y="5447"/>
                    <a:pt x="37988" y="0"/>
                    <a:pt x="51700" y="0"/>
                  </a:cubicBezTo>
                  <a:close/>
                </a:path>
              </a:pathLst>
            </a:custGeom>
            <a:blipFill>
              <a:blip r:embed="rId4"/>
              <a:stretch>
                <a:fillRect l="-16152" r="-16152"/>
              </a:stretch>
            </a:blipFill>
          </p:spPr>
        </p:sp>
      </p:grpSp>
      <p:sp>
        <p:nvSpPr>
          <p:cNvPr id="8" name="Freeform 8"/>
          <p:cNvSpPr/>
          <p:nvPr/>
        </p:nvSpPr>
        <p:spPr>
          <a:xfrm>
            <a:off x="915921" y="736734"/>
            <a:ext cx="1764632" cy="291966"/>
          </a:xfrm>
          <a:custGeom>
            <a:avLst/>
            <a:gdLst/>
            <a:ahLst/>
            <a:cxnLst/>
            <a:rect l="l" t="t" r="r" b="b"/>
            <a:pathLst>
              <a:path w="1764632" h="291966">
                <a:moveTo>
                  <a:pt x="0" y="0"/>
                </a:moveTo>
                <a:lnTo>
                  <a:pt x="1764632" y="0"/>
                </a:lnTo>
                <a:lnTo>
                  <a:pt x="1764632" y="291966"/>
                </a:lnTo>
                <a:lnTo>
                  <a:pt x="0" y="29196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13803516" y="9066588"/>
            <a:ext cx="3905250" cy="383425"/>
          </a:xfrm>
          <a:custGeom>
            <a:avLst/>
            <a:gdLst/>
            <a:ahLst/>
            <a:cxnLst/>
            <a:rect l="l" t="t" r="r" b="b"/>
            <a:pathLst>
              <a:path w="3905250" h="383425">
                <a:moveTo>
                  <a:pt x="0" y="0"/>
                </a:moveTo>
                <a:lnTo>
                  <a:pt x="3905250" y="0"/>
                </a:lnTo>
                <a:lnTo>
                  <a:pt x="3905250" y="383424"/>
                </a:lnTo>
                <a:lnTo>
                  <a:pt x="0" y="383424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grpSp>
        <p:nvGrpSpPr>
          <p:cNvPr id="10" name="Group 10"/>
          <p:cNvGrpSpPr/>
          <p:nvPr/>
        </p:nvGrpSpPr>
        <p:grpSpPr>
          <a:xfrm>
            <a:off x="2353159" y="1362465"/>
            <a:ext cx="6070076" cy="4569104"/>
            <a:chOff x="0" y="0"/>
            <a:chExt cx="998786" cy="751812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998786" cy="751812"/>
            </a:xfrm>
            <a:custGeom>
              <a:avLst/>
              <a:gdLst/>
              <a:ahLst/>
              <a:cxnLst/>
              <a:rect l="l" t="t" r="r" b="b"/>
              <a:pathLst>
                <a:path w="998786" h="751812">
                  <a:moveTo>
                    <a:pt x="53568" y="0"/>
                  </a:moveTo>
                  <a:lnTo>
                    <a:pt x="945218" y="0"/>
                  </a:lnTo>
                  <a:cubicBezTo>
                    <a:pt x="959425" y="0"/>
                    <a:pt x="973050" y="5644"/>
                    <a:pt x="983096" y="15690"/>
                  </a:cubicBezTo>
                  <a:cubicBezTo>
                    <a:pt x="993142" y="25736"/>
                    <a:pt x="998786" y="39361"/>
                    <a:pt x="998786" y="53568"/>
                  </a:cubicBezTo>
                  <a:lnTo>
                    <a:pt x="998786" y="698244"/>
                  </a:lnTo>
                  <a:cubicBezTo>
                    <a:pt x="998786" y="727829"/>
                    <a:pt x="974802" y="751812"/>
                    <a:pt x="945218" y="751812"/>
                  </a:cubicBezTo>
                  <a:lnTo>
                    <a:pt x="53568" y="751812"/>
                  </a:lnTo>
                  <a:cubicBezTo>
                    <a:pt x="39361" y="751812"/>
                    <a:pt x="25736" y="746168"/>
                    <a:pt x="15690" y="736122"/>
                  </a:cubicBezTo>
                  <a:cubicBezTo>
                    <a:pt x="5644" y="726076"/>
                    <a:pt x="0" y="712451"/>
                    <a:pt x="0" y="698244"/>
                  </a:cubicBezTo>
                  <a:lnTo>
                    <a:pt x="0" y="53568"/>
                  </a:lnTo>
                  <a:cubicBezTo>
                    <a:pt x="0" y="39361"/>
                    <a:pt x="5644" y="25736"/>
                    <a:pt x="15690" y="15690"/>
                  </a:cubicBezTo>
                  <a:cubicBezTo>
                    <a:pt x="25736" y="5644"/>
                    <a:pt x="39361" y="0"/>
                    <a:pt x="53568" y="0"/>
                  </a:cubicBezTo>
                  <a:close/>
                </a:path>
              </a:pathLst>
            </a:custGeom>
            <a:blipFill>
              <a:blip r:embed="rId9"/>
              <a:stretch>
                <a:fillRect l="-16908" r="-16908"/>
              </a:stretch>
            </a:blipFill>
          </p:spPr>
        </p:sp>
      </p:grpSp>
      <p:sp>
        <p:nvSpPr>
          <p:cNvPr id="12" name="TextBox 12"/>
          <p:cNvSpPr txBox="1"/>
          <p:nvPr/>
        </p:nvSpPr>
        <p:spPr>
          <a:xfrm>
            <a:off x="10118515" y="1552089"/>
            <a:ext cx="7034448" cy="8023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468"/>
              </a:lnSpc>
            </a:pPr>
            <a:r>
              <a:rPr lang="en-US" sz="5302" b="1" dirty="0" err="1">
                <a:solidFill>
                  <a:srgbClr val="FCFFFB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Канал</a:t>
            </a:r>
            <a:r>
              <a:rPr lang="en-US" sz="5302" b="1" dirty="0">
                <a:solidFill>
                  <a:srgbClr val="FCFFFB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 </a:t>
            </a:r>
            <a:r>
              <a:rPr lang="en-US" sz="5302" b="1" dirty="0" err="1">
                <a:solidFill>
                  <a:srgbClr val="FCFFFB"/>
                </a:solidFill>
                <a:latin typeface="Montserrat Heavy"/>
                <a:ea typeface="Montserrat Heavy"/>
                <a:cs typeface="Montserrat Heavy"/>
                <a:sym typeface="Montserrat Heavy"/>
              </a:rPr>
              <a:t>Огинского</a:t>
            </a:r>
            <a:endParaRPr lang="en-US" sz="5302" b="1" dirty="0">
              <a:solidFill>
                <a:srgbClr val="FCFFFB"/>
              </a:solidFill>
              <a:latin typeface="Montserrat Heavy"/>
              <a:ea typeface="Montserrat Heavy"/>
              <a:cs typeface="Montserrat Heavy"/>
              <a:sym typeface="Montserrat Heavy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9843808" y="2943306"/>
            <a:ext cx="7583862" cy="54772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652"/>
              </a:lnSpc>
            </a:pP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Канал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Огинского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,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берущий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свое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начало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в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Слониме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,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наряду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с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Августовским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,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является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истинным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чудом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гидротехники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XVIII—XIX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веков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. </a:t>
            </a:r>
          </a:p>
          <a:p>
            <a:pPr algn="just">
              <a:lnSpc>
                <a:spcPts val="3652"/>
              </a:lnSpc>
            </a:pP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Этот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рукотворный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канал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,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созданный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с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заботой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и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мастерством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,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сохранился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более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двух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столетий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и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продолжает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удивлять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своей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красотой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и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историей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.</a:t>
            </a:r>
          </a:p>
          <a:p>
            <a:pPr algn="just">
              <a:lnSpc>
                <a:spcPts val="3652"/>
              </a:lnSpc>
            </a:pP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Прогуливаясь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вдоль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его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берегов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,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вы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окунетесь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в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атмосферу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прошлого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и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насладитесь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красотой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парка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,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которые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вдохновляют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и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608" b="1" dirty="0" err="1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восхищают</a:t>
            </a:r>
            <a:r>
              <a:rPr lang="en-US" sz="2608" b="1" dirty="0">
                <a:solidFill>
                  <a:srgbClr val="C3D3AE"/>
                </a:solidFill>
                <a:latin typeface="Aileron Bold"/>
                <a:ea typeface="Aileron Bold"/>
                <a:cs typeface="Aileron Bold"/>
                <a:sym typeface="Aileron Bold"/>
              </a:rPr>
              <a:t>! 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608</Words>
  <Application>Microsoft Macintosh PowerPoint</Application>
  <PresentationFormat>Произвольный</PresentationFormat>
  <Paragraphs>52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9" baseType="lpstr">
      <vt:lpstr>Calibri</vt:lpstr>
      <vt:lpstr>Inter Heavy</vt:lpstr>
      <vt:lpstr>Montserrat Heavy</vt:lpstr>
      <vt:lpstr>Inter Bold</vt:lpstr>
      <vt:lpstr>Arial</vt:lpstr>
      <vt:lpstr>Aileron Bold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обзорка с Кракоткой</dc:title>
  <cp:lastModifiedBy>Microsoft Office User</cp:lastModifiedBy>
  <cp:revision>2</cp:revision>
  <dcterms:created xsi:type="dcterms:W3CDTF">2006-08-16T00:00:00Z</dcterms:created>
  <dcterms:modified xsi:type="dcterms:W3CDTF">2025-03-25T19:00:00Z</dcterms:modified>
  <dc:identifier>DAGiu4aQBMA</dc:identifier>
</cp:coreProperties>
</file>