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8288000" cy="10287000"/>
  <p:notesSz cx="6858000" cy="9144000"/>
  <p:embeddedFontLst>
    <p:embeddedFont>
      <p:font typeface="Akzidenz-Grotesk Heavy" panose="020B0604020202020204" charset="0"/>
      <p:regular r:id="rId9"/>
    </p:embeddedFont>
    <p:embeddedFont>
      <p:font typeface="Open Sans Bold" panose="020B0604020202020204" charset="0"/>
      <p:regular r:id="rId10"/>
    </p:embeddedFont>
    <p:embeddedFont>
      <p:font typeface="Aileron" panose="020B0604020202020204" charset="0"/>
      <p:regular r:id="rId11"/>
    </p:embeddedFont>
    <p:embeddedFont>
      <p:font typeface="Aileron Bold" panose="020B0604020202020204" charset="0"/>
      <p:regular r:id="rId12"/>
    </p:embeddedFont>
    <p:embeddedFont>
      <p:font typeface="Aileron Ultra-Bold" panose="020B060402020202020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Bernoru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147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9.jpe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8.sv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3.svg"/><Relationship Id="rId9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3.svg"/><Relationship Id="rId7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25.svg"/><Relationship Id="rId5" Type="http://schemas.openxmlformats.org/officeDocument/2006/relationships/image" Target="../media/image17.jpeg"/><Relationship Id="rId10" Type="http://schemas.openxmlformats.org/officeDocument/2006/relationships/image" Target="../media/image19.png"/><Relationship Id="rId4" Type="http://schemas.openxmlformats.org/officeDocument/2006/relationships/image" Target="../media/image16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0.jpeg"/><Relationship Id="rId7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1.png"/><Relationship Id="rId10" Type="http://schemas.openxmlformats.org/officeDocument/2006/relationships/image" Target="../media/image22.jpeg"/><Relationship Id="rId4" Type="http://schemas.openxmlformats.org/officeDocument/2006/relationships/image" Target="../media/image3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5.svg"/><Relationship Id="rId7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24.jpeg"/><Relationship Id="rId5" Type="http://schemas.openxmlformats.org/officeDocument/2006/relationships/image" Target="../media/image11.jpeg"/><Relationship Id="rId10" Type="http://schemas.openxmlformats.org/officeDocument/2006/relationships/image" Target="../media/image13.svg"/><Relationship Id="rId4" Type="http://schemas.openxmlformats.org/officeDocument/2006/relationships/image" Target="../media/image23.jpe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jpeg"/><Relationship Id="rId7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5" Type="http://schemas.openxmlformats.org/officeDocument/2006/relationships/image" Target="../media/image27.png"/><Relationship Id="rId10" Type="http://schemas.openxmlformats.org/officeDocument/2006/relationships/image" Target="../media/image29.jpeg"/><Relationship Id="rId4" Type="http://schemas.openxmlformats.org/officeDocument/2006/relationships/image" Target="../media/image3.png"/><Relationship Id="rId9" Type="http://schemas.openxmlformats.org/officeDocument/2006/relationships/image" Target="../media/image3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8.svg"/><Relationship Id="rId7" Type="http://schemas.openxmlformats.org/officeDocument/2006/relationships/image" Target="../media/image9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30.jpeg"/><Relationship Id="rId5" Type="http://schemas.openxmlformats.org/officeDocument/2006/relationships/image" Target="../media/image13.svg"/><Relationship Id="rId10" Type="http://schemas.openxmlformats.org/officeDocument/2006/relationships/image" Target="../media/image3.png"/><Relationship Id="rId4" Type="http://schemas.openxmlformats.org/officeDocument/2006/relationships/image" Target="../media/image8.png"/><Relationship Id="rId9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5700" b="-1342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2030127"/>
            <a:ext cx="18288000" cy="5837667"/>
            <a:chOff x="0" y="0"/>
            <a:chExt cx="4816593" cy="153749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1537492"/>
            </a:xfrm>
            <a:custGeom>
              <a:avLst/>
              <a:gdLst/>
              <a:ahLst/>
              <a:cxnLst/>
              <a:rect l="l" t="t" r="r" b="b"/>
              <a:pathLst>
                <a:path w="4816592" h="1537492">
                  <a:moveTo>
                    <a:pt x="0" y="0"/>
                  </a:moveTo>
                  <a:lnTo>
                    <a:pt x="4816592" y="0"/>
                  </a:lnTo>
                  <a:lnTo>
                    <a:pt x="4816592" y="1537492"/>
                  </a:lnTo>
                  <a:lnTo>
                    <a:pt x="0" y="1537492"/>
                  </a:lnTo>
                  <a:close/>
                </a:path>
              </a:pathLst>
            </a:custGeom>
            <a:solidFill>
              <a:srgbClr val="CE8D7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15851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5326959" y="8354227"/>
            <a:ext cx="2333091" cy="1808146"/>
          </a:xfrm>
          <a:custGeom>
            <a:avLst/>
            <a:gdLst/>
            <a:ahLst/>
            <a:cxnLst/>
            <a:rect l="l" t="t" r="r" b="b"/>
            <a:pathLst>
              <a:path w="2333091" h="1808146">
                <a:moveTo>
                  <a:pt x="0" y="0"/>
                </a:moveTo>
                <a:lnTo>
                  <a:pt x="2333091" y="0"/>
                </a:lnTo>
                <a:lnTo>
                  <a:pt x="2333091" y="1808146"/>
                </a:lnTo>
                <a:lnTo>
                  <a:pt x="0" y="18081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6033193" y="4328100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12254807" y="0"/>
                </a:moveTo>
                <a:lnTo>
                  <a:pt x="0" y="0"/>
                </a:lnTo>
                <a:lnTo>
                  <a:pt x="0" y="5958900"/>
                </a:lnTo>
                <a:lnTo>
                  <a:pt x="12254807" y="5958900"/>
                </a:lnTo>
                <a:lnTo>
                  <a:pt x="12254807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41692" y="7867794"/>
            <a:ext cx="5643221" cy="4180686"/>
          </a:xfrm>
          <a:custGeom>
            <a:avLst/>
            <a:gdLst/>
            <a:ahLst/>
            <a:cxnLst/>
            <a:rect l="l" t="t" r="r" b="b"/>
            <a:pathLst>
              <a:path w="5643221" h="4180686">
                <a:moveTo>
                  <a:pt x="0" y="0"/>
                </a:moveTo>
                <a:lnTo>
                  <a:pt x="5643220" y="0"/>
                </a:lnTo>
                <a:lnTo>
                  <a:pt x="5643220" y="4180686"/>
                </a:lnTo>
                <a:lnTo>
                  <a:pt x="0" y="418068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3988822" y="9155717"/>
            <a:ext cx="3404662" cy="2591799"/>
          </a:xfrm>
          <a:custGeom>
            <a:avLst/>
            <a:gdLst/>
            <a:ahLst/>
            <a:cxnLst/>
            <a:rect l="l" t="t" r="r" b="b"/>
            <a:pathLst>
              <a:path w="3404662" h="2591799">
                <a:moveTo>
                  <a:pt x="3404663" y="0"/>
                </a:moveTo>
                <a:lnTo>
                  <a:pt x="0" y="0"/>
                </a:lnTo>
                <a:lnTo>
                  <a:pt x="0" y="2591799"/>
                </a:lnTo>
                <a:lnTo>
                  <a:pt x="3404663" y="2591799"/>
                </a:lnTo>
                <a:lnTo>
                  <a:pt x="3404663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3791975" y="0"/>
            <a:ext cx="3086100" cy="3341266"/>
            <a:chOff x="0" y="0"/>
            <a:chExt cx="812800" cy="88000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80004"/>
            </a:xfrm>
            <a:custGeom>
              <a:avLst/>
              <a:gdLst/>
              <a:ahLst/>
              <a:cxnLst/>
              <a:rect l="l" t="t" r="r" b="b"/>
              <a:pathLst>
                <a:path w="812800" h="880004">
                  <a:moveTo>
                    <a:pt x="0" y="0"/>
                  </a:moveTo>
                  <a:lnTo>
                    <a:pt x="812800" y="0"/>
                  </a:lnTo>
                  <a:lnTo>
                    <a:pt x="812800" y="880004"/>
                  </a:lnTo>
                  <a:lnTo>
                    <a:pt x="0" y="880004"/>
                  </a:lnTo>
                  <a:close/>
                </a:path>
              </a:pathLst>
            </a:custGeom>
            <a:solidFill>
              <a:srgbClr val="36322C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812800" cy="9276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 flipH="1">
            <a:off x="5434618" y="8881606"/>
            <a:ext cx="5158111" cy="3821301"/>
          </a:xfrm>
          <a:custGeom>
            <a:avLst/>
            <a:gdLst/>
            <a:ahLst/>
            <a:cxnLst/>
            <a:rect l="l" t="t" r="r" b="b"/>
            <a:pathLst>
              <a:path w="5158111" h="3821301">
                <a:moveTo>
                  <a:pt x="5158112" y="0"/>
                </a:moveTo>
                <a:lnTo>
                  <a:pt x="0" y="0"/>
                </a:lnTo>
                <a:lnTo>
                  <a:pt x="0" y="3821301"/>
                </a:lnTo>
                <a:lnTo>
                  <a:pt x="5158112" y="3821301"/>
                </a:lnTo>
                <a:lnTo>
                  <a:pt x="5158112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791975" y="3588916"/>
            <a:ext cx="3086100" cy="985382"/>
          </a:xfrm>
          <a:custGeom>
            <a:avLst/>
            <a:gdLst/>
            <a:ahLst/>
            <a:cxnLst/>
            <a:rect l="l" t="t" r="r" b="b"/>
            <a:pathLst>
              <a:path w="3086100" h="985382">
                <a:moveTo>
                  <a:pt x="0" y="0"/>
                </a:moveTo>
                <a:lnTo>
                  <a:pt x="3086100" y="0"/>
                </a:lnTo>
                <a:lnTo>
                  <a:pt x="3086100" y="985382"/>
                </a:lnTo>
                <a:lnTo>
                  <a:pt x="0" y="98538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rot="5400000">
            <a:off x="14790749" y="5751597"/>
            <a:ext cx="1088552" cy="3086100"/>
          </a:xfrm>
          <a:custGeom>
            <a:avLst/>
            <a:gdLst/>
            <a:ahLst/>
            <a:cxnLst/>
            <a:rect l="l" t="t" r="r" b="b"/>
            <a:pathLst>
              <a:path w="1088552" h="3086100">
                <a:moveTo>
                  <a:pt x="0" y="0"/>
                </a:moveTo>
                <a:lnTo>
                  <a:pt x="1088552" y="0"/>
                </a:lnTo>
                <a:lnTo>
                  <a:pt x="1088552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8316900" y="1489590"/>
            <a:ext cx="1216134" cy="1216134"/>
          </a:xfrm>
          <a:custGeom>
            <a:avLst/>
            <a:gdLst/>
            <a:ahLst/>
            <a:cxnLst/>
            <a:rect l="l" t="t" r="r" b="b"/>
            <a:pathLst>
              <a:path w="1216134" h="1216134">
                <a:moveTo>
                  <a:pt x="0" y="0"/>
                </a:moveTo>
                <a:lnTo>
                  <a:pt x="1216134" y="0"/>
                </a:lnTo>
                <a:lnTo>
                  <a:pt x="1216134" y="1216134"/>
                </a:lnTo>
                <a:lnTo>
                  <a:pt x="0" y="121613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4905753" y="1171584"/>
            <a:ext cx="858543" cy="858543"/>
          </a:xfrm>
          <a:custGeom>
            <a:avLst/>
            <a:gdLst/>
            <a:ahLst/>
            <a:cxnLst/>
            <a:rect l="l" t="t" r="r" b="b"/>
            <a:pathLst>
              <a:path w="858543" h="858543">
                <a:moveTo>
                  <a:pt x="0" y="0"/>
                </a:moveTo>
                <a:lnTo>
                  <a:pt x="858543" y="0"/>
                </a:lnTo>
                <a:lnTo>
                  <a:pt x="858543" y="858543"/>
                </a:lnTo>
                <a:lnTo>
                  <a:pt x="0" y="858543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499632" y="2346797"/>
            <a:ext cx="6663726" cy="4770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519"/>
              </a:lnSpc>
            </a:pPr>
            <a:r>
              <a:rPr lang="en-US" sz="6799" dirty="0">
                <a:solidFill>
                  <a:srgbClr val="FFFFFF"/>
                </a:solidFill>
                <a:latin typeface="Bernoru"/>
                <a:ea typeface="Bernoru"/>
                <a:cs typeface="Bernoru"/>
                <a:sym typeface="Bernoru"/>
              </a:rPr>
              <a:t>“РОД ПУСЛОВСКИХ. МИКРОРАЙОН АЛЬБЕРТИН”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13791975" y="8115444"/>
            <a:ext cx="3086100" cy="766162"/>
            <a:chOff x="13791975" y="8115444"/>
            <a:chExt cx="3086100" cy="766162"/>
          </a:xfrm>
        </p:grpSpPr>
        <p:grpSp>
          <p:nvGrpSpPr>
            <p:cNvPr id="14" name="Group 14"/>
            <p:cNvGrpSpPr/>
            <p:nvPr/>
          </p:nvGrpSpPr>
          <p:grpSpPr>
            <a:xfrm>
              <a:off x="13791975" y="8115444"/>
              <a:ext cx="3086100" cy="766162"/>
              <a:chOff x="0" y="0"/>
              <a:chExt cx="812800" cy="201788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12800" cy="201788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201788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201788"/>
                    </a:lnTo>
                    <a:lnTo>
                      <a:pt x="0" y="201788"/>
                    </a:lnTo>
                    <a:close/>
                  </a:path>
                </a:pathLst>
              </a:custGeom>
              <a:solidFill>
                <a:srgbClr val="4D4E50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812800" cy="24941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0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15321373" y="8331203"/>
              <a:ext cx="1254987" cy="324015"/>
            </a:xfrm>
            <a:custGeom>
              <a:avLst/>
              <a:gdLst/>
              <a:ahLst/>
              <a:cxnLst/>
              <a:rect l="l" t="t" r="r" b="b"/>
              <a:pathLst>
                <a:path w="1254987" h="324015">
                  <a:moveTo>
                    <a:pt x="0" y="0"/>
                  </a:moveTo>
                  <a:lnTo>
                    <a:pt x="1254987" y="0"/>
                  </a:lnTo>
                  <a:lnTo>
                    <a:pt x="1254987" y="324015"/>
                  </a:lnTo>
                  <a:lnTo>
                    <a:pt x="0" y="3240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TextBox 23"/>
            <p:cNvSpPr txBox="1"/>
            <p:nvPr/>
          </p:nvSpPr>
          <p:spPr>
            <a:xfrm>
              <a:off x="14087650" y="8293103"/>
              <a:ext cx="1115284" cy="3727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080"/>
                </a:lnSpc>
              </a:pPr>
              <a:r>
                <a:rPr lang="en-US" sz="2200" b="1" dirty="0">
                  <a:solidFill>
                    <a:srgbClr val="F1E9DE"/>
                  </a:solidFill>
                  <a:latin typeface="Aileron Ultra-Bold"/>
                  <a:ea typeface="Aileron Ultra-Bold"/>
                  <a:cs typeface="Aileron Ultra-Bold"/>
                  <a:sym typeface="Aileron Ultra-Bold"/>
                </a:rPr>
                <a:t>START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4202561" y="2158263"/>
            <a:ext cx="2264928" cy="935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1">
                <a:solidFill>
                  <a:srgbClr val="F1E9DE"/>
                </a:solidFill>
                <a:latin typeface="Aileron Ultra-Bold"/>
                <a:ea typeface="Aileron Ultra-Bold"/>
                <a:cs typeface="Aileron Ultra-Bold"/>
                <a:sym typeface="Aileron Ultra-Bold"/>
              </a:rPr>
              <a:t>Туристический информационный центр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8D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19343" y="7605463"/>
            <a:ext cx="5892822" cy="589282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DBC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055147" y="734745"/>
            <a:ext cx="4204153" cy="8797046"/>
            <a:chOff x="0" y="0"/>
            <a:chExt cx="572018" cy="11969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72018" cy="1196927"/>
            </a:xfrm>
            <a:custGeom>
              <a:avLst/>
              <a:gdLst/>
              <a:ahLst/>
              <a:cxnLst/>
              <a:rect l="l" t="t" r="r" b="b"/>
              <a:pathLst>
                <a:path w="572018" h="1196927">
                  <a:moveTo>
                    <a:pt x="0" y="0"/>
                  </a:moveTo>
                  <a:lnTo>
                    <a:pt x="572018" y="0"/>
                  </a:lnTo>
                  <a:lnTo>
                    <a:pt x="572018" y="1196927"/>
                  </a:lnTo>
                  <a:lnTo>
                    <a:pt x="0" y="1196927"/>
                  </a:lnTo>
                  <a:close/>
                </a:path>
              </a:pathLst>
            </a:custGeom>
            <a:blipFill>
              <a:blip r:embed="rId2"/>
              <a:stretch>
                <a:fillRect l="-121699" r="-92742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7049078" y="3963717"/>
            <a:ext cx="999875" cy="999875"/>
          </a:xfrm>
          <a:custGeom>
            <a:avLst/>
            <a:gdLst/>
            <a:ahLst/>
            <a:cxnLst/>
            <a:rect l="l" t="t" r="r" b="b"/>
            <a:pathLst>
              <a:path w="999875" h="999875">
                <a:moveTo>
                  <a:pt x="0" y="0"/>
                </a:moveTo>
                <a:lnTo>
                  <a:pt x="999874" y="0"/>
                </a:lnTo>
                <a:lnTo>
                  <a:pt x="999874" y="999874"/>
                </a:lnTo>
                <a:lnTo>
                  <a:pt x="0" y="9998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8" name="Freeform 8"/>
          <p:cNvSpPr/>
          <p:nvPr/>
        </p:nvSpPr>
        <p:spPr>
          <a:xfrm rot="-5400000">
            <a:off x="6882767" y="6548002"/>
            <a:ext cx="8152813" cy="11923675"/>
          </a:xfrm>
          <a:custGeom>
            <a:avLst/>
            <a:gdLst/>
            <a:ahLst/>
            <a:cxnLst/>
            <a:rect l="l" t="t" r="r" b="b"/>
            <a:pathLst>
              <a:path w="8152813" h="11923675">
                <a:moveTo>
                  <a:pt x="0" y="0"/>
                </a:moveTo>
                <a:lnTo>
                  <a:pt x="8152814" y="0"/>
                </a:lnTo>
                <a:lnTo>
                  <a:pt x="8152814" y="11923675"/>
                </a:lnTo>
                <a:lnTo>
                  <a:pt x="0" y="119236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719401" y="9382125"/>
            <a:ext cx="1825734" cy="1825734"/>
          </a:xfrm>
          <a:custGeom>
            <a:avLst/>
            <a:gdLst/>
            <a:ahLst/>
            <a:cxnLst/>
            <a:rect l="l" t="t" r="r" b="b"/>
            <a:pathLst>
              <a:path w="1825734" h="1825734">
                <a:moveTo>
                  <a:pt x="0" y="0"/>
                </a:moveTo>
                <a:lnTo>
                  <a:pt x="1825734" y="0"/>
                </a:lnTo>
                <a:lnTo>
                  <a:pt x="1825734" y="1825734"/>
                </a:lnTo>
                <a:lnTo>
                  <a:pt x="0" y="18257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0" name="Freeform 10"/>
          <p:cNvSpPr/>
          <p:nvPr/>
        </p:nvSpPr>
        <p:spPr>
          <a:xfrm flipH="1">
            <a:off x="14149116" y="6814183"/>
            <a:ext cx="6829537" cy="4240004"/>
          </a:xfrm>
          <a:custGeom>
            <a:avLst/>
            <a:gdLst/>
            <a:ahLst/>
            <a:cxnLst/>
            <a:rect l="l" t="t" r="r" b="b"/>
            <a:pathLst>
              <a:path w="6829537" h="4240004">
                <a:moveTo>
                  <a:pt x="6829536" y="0"/>
                </a:moveTo>
                <a:lnTo>
                  <a:pt x="0" y="0"/>
                </a:lnTo>
                <a:lnTo>
                  <a:pt x="0" y="4240004"/>
                </a:lnTo>
                <a:lnTo>
                  <a:pt x="6829536" y="4240004"/>
                </a:lnTo>
                <a:lnTo>
                  <a:pt x="6829536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549015" y="4463654"/>
            <a:ext cx="5069282" cy="4470531"/>
          </a:xfrm>
          <a:custGeom>
            <a:avLst/>
            <a:gdLst/>
            <a:ahLst/>
            <a:cxnLst/>
            <a:rect l="l" t="t" r="r" b="b"/>
            <a:pathLst>
              <a:path w="5069282" h="4470531">
                <a:moveTo>
                  <a:pt x="0" y="0"/>
                </a:moveTo>
                <a:lnTo>
                  <a:pt x="5069282" y="0"/>
                </a:lnTo>
                <a:lnTo>
                  <a:pt x="5069282" y="4470531"/>
                </a:lnTo>
                <a:lnTo>
                  <a:pt x="0" y="447053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6081" r="-16081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28700" y="933450"/>
            <a:ext cx="8267700" cy="2571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60"/>
              </a:lnSpc>
            </a:pPr>
            <a:r>
              <a:rPr lang="en-US" sz="4900" b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“РОД ПУСЛОВСКИХ. МИКРОРАЙОН АЛЬБЕРТИН”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203953" y="3783808"/>
            <a:ext cx="3899230" cy="1359692"/>
            <a:chOff x="0" y="0"/>
            <a:chExt cx="5198973" cy="1812923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5198973" cy="1812923"/>
              <a:chOff x="0" y="0"/>
              <a:chExt cx="1026958" cy="358108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026958" cy="358108"/>
              </a:xfrm>
              <a:custGeom>
                <a:avLst/>
                <a:gdLst/>
                <a:ahLst/>
                <a:cxnLst/>
                <a:rect l="l" t="t" r="r" b="b"/>
                <a:pathLst>
                  <a:path w="1026958" h="358108">
                    <a:moveTo>
                      <a:pt x="0" y="0"/>
                    </a:moveTo>
                    <a:lnTo>
                      <a:pt x="1026958" y="0"/>
                    </a:lnTo>
                    <a:lnTo>
                      <a:pt x="1026958" y="358108"/>
                    </a:lnTo>
                    <a:lnTo>
                      <a:pt x="0" y="358108"/>
                    </a:lnTo>
                    <a:close/>
                  </a:path>
                </a:pathLst>
              </a:custGeom>
              <a:solidFill>
                <a:srgbClr val="36322C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026958" cy="40573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244341" y="577532"/>
              <a:ext cx="4710291" cy="5566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500"/>
                </a:lnSpc>
              </a:pPr>
              <a:r>
                <a:rPr lang="en-US" sz="2500" b="1">
                  <a:solidFill>
                    <a:srgbClr val="F1E9DE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Продолжительность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03953" y="6224845"/>
            <a:ext cx="3899230" cy="1359692"/>
            <a:chOff x="0" y="0"/>
            <a:chExt cx="5198973" cy="1812923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5198973" cy="1812923"/>
              <a:chOff x="0" y="0"/>
              <a:chExt cx="1026958" cy="358108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1026958" cy="358108"/>
              </a:xfrm>
              <a:custGeom>
                <a:avLst/>
                <a:gdLst/>
                <a:ahLst/>
                <a:cxnLst/>
                <a:rect l="l" t="t" r="r" b="b"/>
                <a:pathLst>
                  <a:path w="1026958" h="358108">
                    <a:moveTo>
                      <a:pt x="0" y="0"/>
                    </a:moveTo>
                    <a:lnTo>
                      <a:pt x="1026958" y="0"/>
                    </a:lnTo>
                    <a:lnTo>
                      <a:pt x="1026958" y="358108"/>
                    </a:lnTo>
                    <a:lnTo>
                      <a:pt x="0" y="358108"/>
                    </a:lnTo>
                    <a:close/>
                  </a:path>
                </a:pathLst>
              </a:custGeom>
              <a:solidFill>
                <a:srgbClr val="36322C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0" y="-47625"/>
                <a:ext cx="1026958" cy="40573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1256027" y="587057"/>
              <a:ext cx="2686919" cy="5911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just">
                <a:lnSpc>
                  <a:spcPts val="3780"/>
                </a:lnSpc>
                <a:spcBef>
                  <a:spcPct val="0"/>
                </a:spcBef>
              </a:pPr>
              <a:r>
                <a:rPr lang="en-US" sz="2700" b="1">
                  <a:solidFill>
                    <a:srgbClr val="F1E9DE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Стоимость 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2273328" y="5459701"/>
            <a:ext cx="1755934" cy="448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  <a:spcBef>
                <a:spcPct val="0"/>
              </a:spcBef>
            </a:pPr>
            <a:r>
              <a:rPr lang="en-US" sz="2600" b="1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до 6 часов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03869" y="8119361"/>
            <a:ext cx="4741266" cy="1308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Взрослые</a:t>
            </a:r>
            <a:r>
              <a:rPr lang="en-US" sz="2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 - 12 р</a:t>
            </a:r>
          </a:p>
          <a:p>
            <a:pPr algn="ctr">
              <a:lnSpc>
                <a:spcPts val="3359"/>
              </a:lnSpc>
            </a:pPr>
            <a:r>
              <a:rPr lang="en-US" sz="2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Дети</a:t>
            </a:r>
            <a:r>
              <a:rPr lang="en-US" sz="2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(</a:t>
            </a:r>
            <a:r>
              <a:rPr lang="en-US" sz="2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школьники</a:t>
            </a:r>
            <a:r>
              <a:rPr lang="en-US" sz="2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) - 8 р</a:t>
            </a:r>
          </a:p>
          <a:p>
            <a:pPr algn="ctr">
              <a:lnSpc>
                <a:spcPts val="3359"/>
              </a:lnSpc>
            </a:pPr>
            <a:r>
              <a:rPr lang="en-US" sz="2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Иностранные</a:t>
            </a:r>
            <a:r>
              <a:rPr lang="en-US" sz="2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граждане</a:t>
            </a:r>
            <a:r>
              <a:rPr lang="en-US" sz="2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- 15 р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8D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2989" y="4328939"/>
            <a:ext cx="11563672" cy="11563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5AB9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568497" y="75681"/>
            <a:ext cx="10135638" cy="10135638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5AB94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2802828" y="3112805"/>
            <a:ext cx="1216134" cy="1216134"/>
          </a:xfrm>
          <a:custGeom>
            <a:avLst/>
            <a:gdLst/>
            <a:ahLst/>
            <a:cxnLst/>
            <a:rect l="l" t="t" r="r" b="b"/>
            <a:pathLst>
              <a:path w="1216134" h="1216134">
                <a:moveTo>
                  <a:pt x="0" y="0"/>
                </a:moveTo>
                <a:lnTo>
                  <a:pt x="1216134" y="0"/>
                </a:lnTo>
                <a:lnTo>
                  <a:pt x="1216134" y="1216134"/>
                </a:lnTo>
                <a:lnTo>
                  <a:pt x="0" y="12161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244834" y="403899"/>
            <a:ext cx="7481614" cy="5277488"/>
            <a:chOff x="0" y="0"/>
            <a:chExt cx="1159098" cy="81762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4"/>
              <a:stretch>
                <a:fillRect l="-12777" r="-12777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499322" y="4277678"/>
            <a:ext cx="7481614" cy="5277488"/>
            <a:chOff x="0" y="0"/>
            <a:chExt cx="1159098" cy="81762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5"/>
              <a:stretch>
                <a:fillRect t="-3097" b="-3097"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-4409570" y="2317792"/>
            <a:ext cx="5626989" cy="8229600"/>
          </a:xfrm>
          <a:custGeom>
            <a:avLst/>
            <a:gdLst/>
            <a:ahLst/>
            <a:cxnLst/>
            <a:rect l="l" t="t" r="r" b="b"/>
            <a:pathLst>
              <a:path w="5626989" h="8229600">
                <a:moveTo>
                  <a:pt x="0" y="0"/>
                </a:moveTo>
                <a:lnTo>
                  <a:pt x="5626989" y="0"/>
                </a:lnTo>
                <a:lnTo>
                  <a:pt x="56269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9073429">
            <a:off x="14871029" y="-396677"/>
            <a:ext cx="5267319" cy="1681839"/>
          </a:xfrm>
          <a:custGeom>
            <a:avLst/>
            <a:gdLst/>
            <a:ahLst/>
            <a:cxnLst/>
            <a:rect l="l" t="t" r="r" b="b"/>
            <a:pathLst>
              <a:path w="5267319" h="1681839">
                <a:moveTo>
                  <a:pt x="0" y="0"/>
                </a:moveTo>
                <a:lnTo>
                  <a:pt x="5267319" y="0"/>
                </a:lnTo>
                <a:lnTo>
                  <a:pt x="5267319" y="1681839"/>
                </a:lnTo>
                <a:lnTo>
                  <a:pt x="0" y="16818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15513064" y="1028700"/>
            <a:ext cx="1746236" cy="2840859"/>
            <a:chOff x="0" y="0"/>
            <a:chExt cx="2062480" cy="33553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062480" cy="3355340"/>
            </a:xfrm>
            <a:custGeom>
              <a:avLst/>
              <a:gdLst/>
              <a:ahLst/>
              <a:cxnLst/>
              <a:rect l="l" t="t" r="r" b="b"/>
              <a:pathLst>
                <a:path w="2062480" h="3355340">
                  <a:moveTo>
                    <a:pt x="1436370" y="0"/>
                  </a:moveTo>
                  <a:lnTo>
                    <a:pt x="1033780" y="0"/>
                  </a:lnTo>
                  <a:lnTo>
                    <a:pt x="1007110" y="17780"/>
                  </a:lnTo>
                  <a:cubicBezTo>
                    <a:pt x="941070" y="60960"/>
                    <a:pt x="866140" y="101600"/>
                    <a:pt x="786130" y="138430"/>
                  </a:cubicBezTo>
                  <a:cubicBezTo>
                    <a:pt x="704850" y="176530"/>
                    <a:pt x="621030" y="210820"/>
                    <a:pt x="537210" y="241300"/>
                  </a:cubicBezTo>
                  <a:cubicBezTo>
                    <a:pt x="454660" y="270510"/>
                    <a:pt x="373380" y="295910"/>
                    <a:pt x="295910" y="314960"/>
                  </a:cubicBezTo>
                  <a:cubicBezTo>
                    <a:pt x="219710" y="334010"/>
                    <a:pt x="151130" y="346710"/>
                    <a:pt x="93980" y="354330"/>
                  </a:cubicBezTo>
                  <a:lnTo>
                    <a:pt x="0" y="365760"/>
                  </a:lnTo>
                  <a:lnTo>
                    <a:pt x="0" y="935990"/>
                  </a:lnTo>
                  <a:lnTo>
                    <a:pt x="687070" y="935990"/>
                  </a:lnTo>
                  <a:lnTo>
                    <a:pt x="687070" y="2677160"/>
                  </a:lnTo>
                  <a:lnTo>
                    <a:pt x="3810" y="2677160"/>
                  </a:lnTo>
                  <a:lnTo>
                    <a:pt x="3810" y="3355340"/>
                  </a:lnTo>
                  <a:lnTo>
                    <a:pt x="2062480" y="3355340"/>
                  </a:lnTo>
                  <a:lnTo>
                    <a:pt x="2062480" y="2677160"/>
                  </a:lnTo>
                  <a:lnTo>
                    <a:pt x="1436370" y="2677160"/>
                  </a:lnTo>
                  <a:lnTo>
                    <a:pt x="1436370" y="0"/>
                  </a:lnTo>
                  <a:close/>
                </a:path>
              </a:pathLst>
            </a:custGeom>
            <a:blipFill>
              <a:blip r:embed="rId9"/>
              <a:stretch>
                <a:fillRect l="-1173210" t="-405727" r="-1157011" b="-333529"/>
              </a:stretch>
            </a:blipFill>
          </p:spPr>
        </p:sp>
      </p:grpSp>
      <p:sp>
        <p:nvSpPr>
          <p:cNvPr id="17" name="TextBox 17"/>
          <p:cNvSpPr txBox="1"/>
          <p:nvPr/>
        </p:nvSpPr>
        <p:spPr>
          <a:xfrm>
            <a:off x="9726448" y="4844457"/>
            <a:ext cx="7532852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160"/>
              </a:lnSpc>
            </a:pPr>
            <a:r>
              <a:rPr lang="en-US" sz="4400" b="1">
                <a:solidFill>
                  <a:srgbClr val="36322C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Ул. Оперная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562490" y="5633762"/>
            <a:ext cx="7696810" cy="3589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</a:pPr>
            <a:r>
              <a:rPr lang="en-US" sz="23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А вы знали, что в самом центре города (стоянка по ул.Оперная) располагается камень-валун, который служил подпорной стенкой Замчища.</a:t>
            </a:r>
          </a:p>
          <a:p>
            <a:pPr algn="just">
              <a:lnSpc>
                <a:spcPts val="3220"/>
              </a:lnSpc>
            </a:pPr>
            <a:r>
              <a:rPr lang="en-US" sz="23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При замке были библиотека и архив. Каменные постройки, возведенные тут Львом Сапегой, в XVIII веке заменил обширный дворец Михала Казимира Огинского с парковыми композициями и разнообразными строениями: оранжереей, кофейней, аустерией, театром и др.</a:t>
            </a:r>
          </a:p>
        </p:txBody>
      </p:sp>
      <p:sp>
        <p:nvSpPr>
          <p:cNvPr id="19" name="Freeform 19"/>
          <p:cNvSpPr/>
          <p:nvPr/>
        </p:nvSpPr>
        <p:spPr>
          <a:xfrm>
            <a:off x="1028700" y="810713"/>
            <a:ext cx="933362" cy="933362"/>
          </a:xfrm>
          <a:custGeom>
            <a:avLst/>
            <a:gdLst/>
            <a:ahLst/>
            <a:cxnLst/>
            <a:rect l="l" t="t" r="r" b="b"/>
            <a:pathLst>
              <a:path w="933362" h="933362">
                <a:moveTo>
                  <a:pt x="0" y="0"/>
                </a:moveTo>
                <a:lnTo>
                  <a:pt x="933362" y="0"/>
                </a:lnTo>
                <a:lnTo>
                  <a:pt x="933362" y="933362"/>
                </a:lnTo>
                <a:lnTo>
                  <a:pt x="0" y="9333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8216103" y="8999556"/>
            <a:ext cx="1111220" cy="1111220"/>
          </a:xfrm>
          <a:custGeom>
            <a:avLst/>
            <a:gdLst/>
            <a:ahLst/>
            <a:cxnLst/>
            <a:rect l="l" t="t" r="r" b="b"/>
            <a:pathLst>
              <a:path w="1111220" h="1111220">
                <a:moveTo>
                  <a:pt x="0" y="0"/>
                </a:moveTo>
                <a:lnTo>
                  <a:pt x="1111220" y="0"/>
                </a:lnTo>
                <a:lnTo>
                  <a:pt x="1111220" y="1111220"/>
                </a:lnTo>
                <a:lnTo>
                  <a:pt x="0" y="11112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8D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21552" y="643214"/>
            <a:ext cx="8351643" cy="5014214"/>
            <a:chOff x="0" y="0"/>
            <a:chExt cx="1250841" cy="7509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50841" cy="750988"/>
            </a:xfrm>
            <a:custGeom>
              <a:avLst/>
              <a:gdLst/>
              <a:ahLst/>
              <a:cxnLst/>
              <a:rect l="l" t="t" r="r" b="b"/>
              <a:pathLst>
                <a:path w="1250841" h="750988">
                  <a:moveTo>
                    <a:pt x="46350" y="0"/>
                  </a:moveTo>
                  <a:lnTo>
                    <a:pt x="1204492" y="0"/>
                  </a:lnTo>
                  <a:cubicBezTo>
                    <a:pt x="1230090" y="0"/>
                    <a:pt x="1250841" y="20751"/>
                    <a:pt x="1250841" y="46350"/>
                  </a:cubicBezTo>
                  <a:lnTo>
                    <a:pt x="1250841" y="704639"/>
                  </a:lnTo>
                  <a:cubicBezTo>
                    <a:pt x="1250841" y="730237"/>
                    <a:pt x="1230090" y="750988"/>
                    <a:pt x="1204492" y="750988"/>
                  </a:cubicBezTo>
                  <a:lnTo>
                    <a:pt x="46350" y="750988"/>
                  </a:lnTo>
                  <a:cubicBezTo>
                    <a:pt x="20751" y="750988"/>
                    <a:pt x="0" y="730237"/>
                    <a:pt x="0" y="704639"/>
                  </a:cubicBezTo>
                  <a:lnTo>
                    <a:pt x="0" y="46350"/>
                  </a:lnTo>
                  <a:cubicBezTo>
                    <a:pt x="0" y="20751"/>
                    <a:pt x="20751" y="0"/>
                    <a:pt x="46350" y="0"/>
                  </a:cubicBezTo>
                  <a:close/>
                </a:path>
              </a:pathLst>
            </a:custGeom>
            <a:blipFill>
              <a:blip r:embed="rId2"/>
              <a:stretch>
                <a:fillRect t="-5570" b="-5570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380046" y="4968391"/>
            <a:ext cx="11563672" cy="1156367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6322C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6810" y="4518660"/>
            <a:ext cx="8351643" cy="5014214"/>
            <a:chOff x="0" y="0"/>
            <a:chExt cx="1250841" cy="75098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50841" cy="750988"/>
            </a:xfrm>
            <a:custGeom>
              <a:avLst/>
              <a:gdLst/>
              <a:ahLst/>
              <a:cxnLst/>
              <a:rect l="l" t="t" r="r" b="b"/>
              <a:pathLst>
                <a:path w="1250841" h="750988">
                  <a:moveTo>
                    <a:pt x="46350" y="0"/>
                  </a:moveTo>
                  <a:lnTo>
                    <a:pt x="1204492" y="0"/>
                  </a:lnTo>
                  <a:cubicBezTo>
                    <a:pt x="1230090" y="0"/>
                    <a:pt x="1250841" y="20751"/>
                    <a:pt x="1250841" y="46350"/>
                  </a:cubicBezTo>
                  <a:lnTo>
                    <a:pt x="1250841" y="704639"/>
                  </a:lnTo>
                  <a:cubicBezTo>
                    <a:pt x="1250841" y="730237"/>
                    <a:pt x="1230090" y="750988"/>
                    <a:pt x="1204492" y="750988"/>
                  </a:cubicBezTo>
                  <a:lnTo>
                    <a:pt x="46350" y="750988"/>
                  </a:lnTo>
                  <a:cubicBezTo>
                    <a:pt x="20751" y="750988"/>
                    <a:pt x="0" y="730237"/>
                    <a:pt x="0" y="704639"/>
                  </a:cubicBezTo>
                  <a:lnTo>
                    <a:pt x="0" y="46350"/>
                  </a:lnTo>
                  <a:cubicBezTo>
                    <a:pt x="0" y="20751"/>
                    <a:pt x="20751" y="0"/>
                    <a:pt x="46350" y="0"/>
                  </a:cubicBezTo>
                  <a:close/>
                </a:path>
              </a:pathLst>
            </a:custGeom>
            <a:blipFill>
              <a:blip r:embed="rId3"/>
              <a:stretch>
                <a:fillRect t="-7992" b="-7992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-1071180" y="8060832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0" y="0"/>
                </a:moveTo>
                <a:lnTo>
                  <a:pt x="12254807" y="0"/>
                </a:lnTo>
                <a:lnTo>
                  <a:pt x="12254807" y="5958899"/>
                </a:lnTo>
                <a:lnTo>
                  <a:pt x="0" y="59588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1041007">
            <a:off x="12847742" y="9712919"/>
            <a:ext cx="3595908" cy="1148163"/>
          </a:xfrm>
          <a:custGeom>
            <a:avLst/>
            <a:gdLst/>
            <a:ahLst/>
            <a:cxnLst/>
            <a:rect l="l" t="t" r="r" b="b"/>
            <a:pathLst>
              <a:path w="3595908" h="1148163">
                <a:moveTo>
                  <a:pt x="0" y="0"/>
                </a:moveTo>
                <a:lnTo>
                  <a:pt x="3595908" y="0"/>
                </a:lnTo>
                <a:lnTo>
                  <a:pt x="3595908" y="1148162"/>
                </a:lnTo>
                <a:lnTo>
                  <a:pt x="0" y="11481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3398026" y="7307550"/>
            <a:ext cx="7147506" cy="5295111"/>
          </a:xfrm>
          <a:custGeom>
            <a:avLst/>
            <a:gdLst/>
            <a:ahLst/>
            <a:cxnLst/>
            <a:rect l="l" t="t" r="r" b="b"/>
            <a:pathLst>
              <a:path w="7147506" h="5295111">
                <a:moveTo>
                  <a:pt x="0" y="0"/>
                </a:moveTo>
                <a:lnTo>
                  <a:pt x="7147506" y="0"/>
                </a:lnTo>
                <a:lnTo>
                  <a:pt x="7147506" y="5295111"/>
                </a:lnTo>
                <a:lnTo>
                  <a:pt x="0" y="529511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845864" y="343399"/>
            <a:ext cx="1370602" cy="1370602"/>
          </a:xfrm>
          <a:custGeom>
            <a:avLst/>
            <a:gdLst/>
            <a:ahLst/>
            <a:cxnLst/>
            <a:rect l="l" t="t" r="r" b="b"/>
            <a:pathLst>
              <a:path w="1370602" h="1370602">
                <a:moveTo>
                  <a:pt x="0" y="0"/>
                </a:moveTo>
                <a:lnTo>
                  <a:pt x="1370602" y="0"/>
                </a:lnTo>
                <a:lnTo>
                  <a:pt x="1370602" y="1370602"/>
                </a:lnTo>
                <a:lnTo>
                  <a:pt x="0" y="13706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28700" y="1028700"/>
            <a:ext cx="1679560" cy="2925616"/>
            <a:chOff x="0" y="0"/>
            <a:chExt cx="1958340" cy="34112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58340" cy="3411220"/>
            </a:xfrm>
            <a:custGeom>
              <a:avLst/>
              <a:gdLst/>
              <a:ahLst/>
              <a:cxnLst/>
              <a:rect l="l" t="t" r="r" b="b"/>
              <a:pathLst>
                <a:path w="1958340" h="3411220">
                  <a:moveTo>
                    <a:pt x="999490" y="2647950"/>
                  </a:moveTo>
                  <a:cubicBezTo>
                    <a:pt x="1065530" y="2567940"/>
                    <a:pt x="1136650" y="2482850"/>
                    <a:pt x="1214120" y="2392680"/>
                  </a:cubicBezTo>
                  <a:cubicBezTo>
                    <a:pt x="1292860" y="2299970"/>
                    <a:pt x="1375410" y="2199640"/>
                    <a:pt x="1459230" y="2092960"/>
                  </a:cubicBezTo>
                  <a:cubicBezTo>
                    <a:pt x="1545590" y="1983740"/>
                    <a:pt x="1624330" y="1868170"/>
                    <a:pt x="1695450" y="1746250"/>
                  </a:cubicBezTo>
                  <a:cubicBezTo>
                    <a:pt x="1767840" y="1623060"/>
                    <a:pt x="1827530" y="1492250"/>
                    <a:pt x="1873250" y="1357630"/>
                  </a:cubicBezTo>
                  <a:cubicBezTo>
                    <a:pt x="1921510" y="1219200"/>
                    <a:pt x="1945640" y="1071880"/>
                    <a:pt x="1945640" y="922020"/>
                  </a:cubicBezTo>
                  <a:cubicBezTo>
                    <a:pt x="1945640" y="764540"/>
                    <a:pt x="1921510" y="624840"/>
                    <a:pt x="1873250" y="509270"/>
                  </a:cubicBezTo>
                  <a:cubicBezTo>
                    <a:pt x="1824990" y="392430"/>
                    <a:pt x="1756410" y="293370"/>
                    <a:pt x="1671320" y="217170"/>
                  </a:cubicBezTo>
                  <a:cubicBezTo>
                    <a:pt x="1586230" y="143510"/>
                    <a:pt x="1485900" y="87630"/>
                    <a:pt x="1371600" y="52070"/>
                  </a:cubicBezTo>
                  <a:cubicBezTo>
                    <a:pt x="1261110" y="17780"/>
                    <a:pt x="1144270" y="0"/>
                    <a:pt x="1021080" y="0"/>
                  </a:cubicBezTo>
                  <a:cubicBezTo>
                    <a:pt x="891540" y="0"/>
                    <a:pt x="765810" y="20320"/>
                    <a:pt x="647700" y="59690"/>
                  </a:cubicBezTo>
                  <a:cubicBezTo>
                    <a:pt x="527050" y="100330"/>
                    <a:pt x="417830" y="165100"/>
                    <a:pt x="325120" y="252730"/>
                  </a:cubicBezTo>
                  <a:cubicBezTo>
                    <a:pt x="232410" y="340360"/>
                    <a:pt x="158750" y="453390"/>
                    <a:pt x="105410" y="586740"/>
                  </a:cubicBezTo>
                  <a:cubicBezTo>
                    <a:pt x="52070" y="720090"/>
                    <a:pt x="25400" y="878840"/>
                    <a:pt x="25400" y="1060450"/>
                  </a:cubicBezTo>
                  <a:cubicBezTo>
                    <a:pt x="25400" y="1122680"/>
                    <a:pt x="27940" y="1169670"/>
                    <a:pt x="33020" y="1206500"/>
                  </a:cubicBezTo>
                  <a:cubicBezTo>
                    <a:pt x="34290" y="1226820"/>
                    <a:pt x="36830" y="1247140"/>
                    <a:pt x="40640" y="1264920"/>
                  </a:cubicBezTo>
                  <a:lnTo>
                    <a:pt x="57150" y="1352550"/>
                  </a:lnTo>
                  <a:lnTo>
                    <a:pt x="800100" y="1352550"/>
                  </a:lnTo>
                  <a:lnTo>
                    <a:pt x="800100" y="1055370"/>
                  </a:lnTo>
                  <a:cubicBezTo>
                    <a:pt x="800100" y="998220"/>
                    <a:pt x="805180" y="943610"/>
                    <a:pt x="814070" y="892810"/>
                  </a:cubicBezTo>
                  <a:cubicBezTo>
                    <a:pt x="822960" y="847090"/>
                    <a:pt x="836930" y="807720"/>
                    <a:pt x="854710" y="774700"/>
                  </a:cubicBezTo>
                  <a:cubicBezTo>
                    <a:pt x="871220" y="745490"/>
                    <a:pt x="891540" y="723900"/>
                    <a:pt x="915670" y="707390"/>
                  </a:cubicBezTo>
                  <a:cubicBezTo>
                    <a:pt x="937260" y="693420"/>
                    <a:pt x="962660" y="687070"/>
                    <a:pt x="996950" y="687070"/>
                  </a:cubicBezTo>
                  <a:cubicBezTo>
                    <a:pt x="1031240" y="687070"/>
                    <a:pt x="1059180" y="693420"/>
                    <a:pt x="1078230" y="703580"/>
                  </a:cubicBezTo>
                  <a:cubicBezTo>
                    <a:pt x="1099820" y="716280"/>
                    <a:pt x="1116330" y="731520"/>
                    <a:pt x="1127760" y="750570"/>
                  </a:cubicBezTo>
                  <a:cubicBezTo>
                    <a:pt x="1141730" y="773430"/>
                    <a:pt x="1151890" y="798830"/>
                    <a:pt x="1158240" y="825500"/>
                  </a:cubicBezTo>
                  <a:cubicBezTo>
                    <a:pt x="1165860" y="857250"/>
                    <a:pt x="1168400" y="887730"/>
                    <a:pt x="1168400" y="916940"/>
                  </a:cubicBezTo>
                  <a:cubicBezTo>
                    <a:pt x="1168400" y="1010920"/>
                    <a:pt x="1153160" y="1102360"/>
                    <a:pt x="1123950" y="1184910"/>
                  </a:cubicBezTo>
                  <a:cubicBezTo>
                    <a:pt x="1093470" y="1272540"/>
                    <a:pt x="1052830" y="1357630"/>
                    <a:pt x="1002030" y="1440180"/>
                  </a:cubicBezTo>
                  <a:cubicBezTo>
                    <a:pt x="952500" y="1526540"/>
                    <a:pt x="892810" y="1609090"/>
                    <a:pt x="825500" y="1689100"/>
                  </a:cubicBezTo>
                  <a:cubicBezTo>
                    <a:pt x="756920" y="1771650"/>
                    <a:pt x="684530" y="1856740"/>
                    <a:pt x="612140" y="1939290"/>
                  </a:cubicBezTo>
                  <a:cubicBezTo>
                    <a:pt x="537210" y="2024380"/>
                    <a:pt x="463550" y="2113280"/>
                    <a:pt x="393700" y="2200910"/>
                  </a:cubicBezTo>
                  <a:cubicBezTo>
                    <a:pt x="320040" y="2292350"/>
                    <a:pt x="254000" y="2390140"/>
                    <a:pt x="196850" y="2490470"/>
                  </a:cubicBezTo>
                  <a:cubicBezTo>
                    <a:pt x="138430" y="2593340"/>
                    <a:pt x="90170" y="2702560"/>
                    <a:pt x="55880" y="2816860"/>
                  </a:cubicBezTo>
                  <a:cubicBezTo>
                    <a:pt x="19050" y="2934970"/>
                    <a:pt x="0" y="3061970"/>
                    <a:pt x="0" y="3194050"/>
                  </a:cubicBezTo>
                  <a:lnTo>
                    <a:pt x="0" y="3411220"/>
                  </a:lnTo>
                  <a:lnTo>
                    <a:pt x="1958340" y="3411220"/>
                  </a:lnTo>
                  <a:lnTo>
                    <a:pt x="1958340" y="2683510"/>
                  </a:lnTo>
                  <a:lnTo>
                    <a:pt x="971550" y="2683510"/>
                  </a:lnTo>
                  <a:cubicBezTo>
                    <a:pt x="980440" y="2672080"/>
                    <a:pt x="989330" y="2660650"/>
                    <a:pt x="999490" y="2647950"/>
                  </a:cubicBezTo>
                  <a:close/>
                </a:path>
              </a:pathLst>
            </a:custGeom>
            <a:blipFill>
              <a:blip r:embed="rId10"/>
              <a:stretch>
                <a:fillRect t="-224011" r="-1138713" b="-208689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11673196" y="1714001"/>
            <a:ext cx="5586104" cy="3594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139"/>
              </a:lnSpc>
            </a:pPr>
            <a:r>
              <a:rPr lang="en-US" sz="5100" b="1" dirty="0" err="1">
                <a:solidFill>
                  <a:srgbClr val="36322C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Слонимский</a:t>
            </a:r>
            <a:r>
              <a:rPr lang="en-US" sz="5100" b="1" dirty="0">
                <a:solidFill>
                  <a:srgbClr val="36322C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00" b="1" dirty="0" err="1">
                <a:solidFill>
                  <a:srgbClr val="36322C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картонно-бумажный</a:t>
            </a:r>
            <a:r>
              <a:rPr lang="en-US" sz="5100" b="1" dirty="0">
                <a:solidFill>
                  <a:srgbClr val="36322C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00" b="1" dirty="0" err="1">
                <a:solidFill>
                  <a:srgbClr val="36322C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завод</a:t>
            </a:r>
            <a:endParaRPr lang="en-US" sz="5100" b="1" dirty="0">
              <a:solidFill>
                <a:srgbClr val="36322C"/>
              </a:solidFill>
              <a:latin typeface="Akzidenz-Grotesk Heavy"/>
              <a:ea typeface="Akzidenz-Grotesk Heavy"/>
              <a:cs typeface="Akzidenz-Grotesk Heavy"/>
              <a:sym typeface="Akzidenz-Grotesk Heavy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833864" y="5920742"/>
            <a:ext cx="7425436" cy="3709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ОАО «СКБЗ «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Альбертин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»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является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одним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из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крупнейших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производителей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и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экспортеров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целлюлозно-бумажной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отрасли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Республики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Беларусь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Этот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замечательный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завод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имеет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богатую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историю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уходящую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корнями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XIX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век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  <a:p>
            <a:pPr algn="just">
              <a:lnSpc>
                <a:spcPts val="2940"/>
              </a:lnSpc>
            </a:pP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Настоящая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история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«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Альбертина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»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начинается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1809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году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Именно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тогда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когда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фольварк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Шиловичи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перешел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владение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статского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советника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Войцеха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Пусловского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заложена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усадьба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«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Альбертин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»,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вместе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с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которой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возведена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первая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бумажная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фабрика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8D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2989" y="4328939"/>
            <a:ext cx="11563672" cy="11563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6322C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568497" y="75681"/>
            <a:ext cx="10135638" cy="10135638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BE2D6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09352" y="683168"/>
            <a:ext cx="1216134" cy="1216134"/>
          </a:xfrm>
          <a:custGeom>
            <a:avLst/>
            <a:gdLst/>
            <a:ahLst/>
            <a:cxnLst/>
            <a:rect l="l" t="t" r="r" b="b"/>
            <a:pathLst>
              <a:path w="1216134" h="1216134">
                <a:moveTo>
                  <a:pt x="0" y="0"/>
                </a:moveTo>
                <a:lnTo>
                  <a:pt x="1216134" y="0"/>
                </a:lnTo>
                <a:lnTo>
                  <a:pt x="1216134" y="1216134"/>
                </a:lnTo>
                <a:lnTo>
                  <a:pt x="0" y="12161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244834" y="403899"/>
            <a:ext cx="7481614" cy="5277488"/>
            <a:chOff x="0" y="0"/>
            <a:chExt cx="1159098" cy="81762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4"/>
              <a:stretch>
                <a:fillRect l="-3000" r="-3000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499322" y="4277678"/>
            <a:ext cx="7481614" cy="5277488"/>
            <a:chOff x="0" y="0"/>
            <a:chExt cx="1159098" cy="81762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5"/>
              <a:stretch>
                <a:fillRect l="-3000" r="-3000"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 rot="-357341">
            <a:off x="-4409570" y="2317792"/>
            <a:ext cx="5626989" cy="8229600"/>
          </a:xfrm>
          <a:custGeom>
            <a:avLst/>
            <a:gdLst/>
            <a:ahLst/>
            <a:cxnLst/>
            <a:rect l="l" t="t" r="r" b="b"/>
            <a:pathLst>
              <a:path w="5626989" h="8229600">
                <a:moveTo>
                  <a:pt x="0" y="0"/>
                </a:moveTo>
                <a:lnTo>
                  <a:pt x="5626989" y="0"/>
                </a:lnTo>
                <a:lnTo>
                  <a:pt x="56269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9073429">
            <a:off x="14929992" y="-437020"/>
            <a:ext cx="5267319" cy="1681839"/>
          </a:xfrm>
          <a:custGeom>
            <a:avLst/>
            <a:gdLst/>
            <a:ahLst/>
            <a:cxnLst/>
            <a:rect l="l" t="t" r="r" b="b"/>
            <a:pathLst>
              <a:path w="5267319" h="1681839">
                <a:moveTo>
                  <a:pt x="0" y="0"/>
                </a:moveTo>
                <a:lnTo>
                  <a:pt x="5267320" y="0"/>
                </a:lnTo>
                <a:lnTo>
                  <a:pt x="5267320" y="1681839"/>
                </a:lnTo>
                <a:lnTo>
                  <a:pt x="0" y="16818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9562490" y="5824262"/>
            <a:ext cx="7696810" cy="3989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</a:pP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Усадьба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является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памятником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усадебно-парковой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архитектуры.Это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роскошное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имение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заслуженно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пополняет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список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белорусских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историко-культурных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ценностей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Раньше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в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этом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дворце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Пусловские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принимали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гостей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устраивали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балы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 У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Пусловского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был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изысканный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вкус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На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входе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в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имение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заказу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установили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мраморных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львов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которых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сделала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итальянец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Антонио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Канова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работы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есть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в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Лувре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и в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Эрмитаже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  <p:sp>
        <p:nvSpPr>
          <p:cNvPr id="16" name="Freeform 16"/>
          <p:cNvSpPr/>
          <p:nvPr/>
        </p:nvSpPr>
        <p:spPr>
          <a:xfrm>
            <a:off x="8793086" y="4930182"/>
            <a:ext cx="933362" cy="933362"/>
          </a:xfrm>
          <a:custGeom>
            <a:avLst/>
            <a:gdLst/>
            <a:ahLst/>
            <a:cxnLst/>
            <a:rect l="l" t="t" r="r" b="b"/>
            <a:pathLst>
              <a:path w="933362" h="933362">
                <a:moveTo>
                  <a:pt x="0" y="0"/>
                </a:moveTo>
                <a:lnTo>
                  <a:pt x="933362" y="0"/>
                </a:lnTo>
                <a:lnTo>
                  <a:pt x="933362" y="933362"/>
                </a:lnTo>
                <a:lnTo>
                  <a:pt x="0" y="9333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009206" y="8702690"/>
            <a:ext cx="1111220" cy="1111220"/>
          </a:xfrm>
          <a:custGeom>
            <a:avLst/>
            <a:gdLst/>
            <a:ahLst/>
            <a:cxnLst/>
            <a:rect l="l" t="t" r="r" b="b"/>
            <a:pathLst>
              <a:path w="1111220" h="1111220">
                <a:moveTo>
                  <a:pt x="0" y="0"/>
                </a:moveTo>
                <a:lnTo>
                  <a:pt x="1111220" y="0"/>
                </a:lnTo>
                <a:lnTo>
                  <a:pt x="1111220" y="1111220"/>
                </a:lnTo>
                <a:lnTo>
                  <a:pt x="0" y="11112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8" name="Group 18"/>
          <p:cNvGrpSpPr/>
          <p:nvPr/>
        </p:nvGrpSpPr>
        <p:grpSpPr>
          <a:xfrm>
            <a:off x="15624505" y="1028700"/>
            <a:ext cx="1634795" cy="2840859"/>
            <a:chOff x="0" y="0"/>
            <a:chExt cx="1995170" cy="34671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995170" cy="3467100"/>
            </a:xfrm>
            <a:custGeom>
              <a:avLst/>
              <a:gdLst/>
              <a:ahLst/>
              <a:cxnLst/>
              <a:rect l="l" t="t" r="r" b="b"/>
              <a:pathLst>
                <a:path w="1995170" h="3467100">
                  <a:moveTo>
                    <a:pt x="1851660" y="1901190"/>
                  </a:moveTo>
                  <a:cubicBezTo>
                    <a:pt x="1805940" y="1827530"/>
                    <a:pt x="1750060" y="1762760"/>
                    <a:pt x="1685290" y="1711960"/>
                  </a:cubicBezTo>
                  <a:cubicBezTo>
                    <a:pt x="1667510" y="1697990"/>
                    <a:pt x="1649730" y="1685290"/>
                    <a:pt x="1631950" y="1672590"/>
                  </a:cubicBezTo>
                  <a:cubicBezTo>
                    <a:pt x="1644650" y="1662430"/>
                    <a:pt x="1657350" y="1652270"/>
                    <a:pt x="1668780" y="1640840"/>
                  </a:cubicBezTo>
                  <a:cubicBezTo>
                    <a:pt x="1724660" y="1591310"/>
                    <a:pt x="1774190" y="1532890"/>
                    <a:pt x="1813560" y="1466850"/>
                  </a:cubicBezTo>
                  <a:cubicBezTo>
                    <a:pt x="1852930" y="1402080"/>
                    <a:pt x="1884680" y="1328420"/>
                    <a:pt x="1907540" y="1245870"/>
                  </a:cubicBezTo>
                  <a:cubicBezTo>
                    <a:pt x="1930400" y="1164590"/>
                    <a:pt x="1941830" y="1071880"/>
                    <a:pt x="1941830" y="970280"/>
                  </a:cubicBezTo>
                  <a:cubicBezTo>
                    <a:pt x="1941830" y="817880"/>
                    <a:pt x="1918970" y="680720"/>
                    <a:pt x="1874520" y="561340"/>
                  </a:cubicBezTo>
                  <a:cubicBezTo>
                    <a:pt x="1828800" y="439420"/>
                    <a:pt x="1762760" y="336550"/>
                    <a:pt x="1677670" y="252730"/>
                  </a:cubicBezTo>
                  <a:cubicBezTo>
                    <a:pt x="1592580" y="168910"/>
                    <a:pt x="1490980" y="105410"/>
                    <a:pt x="1374140" y="62230"/>
                  </a:cubicBezTo>
                  <a:cubicBezTo>
                    <a:pt x="1259840" y="20320"/>
                    <a:pt x="1132840" y="0"/>
                    <a:pt x="994410" y="0"/>
                  </a:cubicBezTo>
                  <a:cubicBezTo>
                    <a:pt x="862330" y="0"/>
                    <a:pt x="735330" y="22860"/>
                    <a:pt x="621030" y="68580"/>
                  </a:cubicBezTo>
                  <a:cubicBezTo>
                    <a:pt x="504190" y="115570"/>
                    <a:pt x="403860" y="181610"/>
                    <a:pt x="320040" y="267970"/>
                  </a:cubicBezTo>
                  <a:cubicBezTo>
                    <a:pt x="234950" y="353060"/>
                    <a:pt x="170180" y="457200"/>
                    <a:pt x="123190" y="576580"/>
                  </a:cubicBezTo>
                  <a:cubicBezTo>
                    <a:pt x="77470" y="694690"/>
                    <a:pt x="54610" y="826770"/>
                    <a:pt x="54610" y="971550"/>
                  </a:cubicBezTo>
                  <a:lnTo>
                    <a:pt x="54610" y="1206500"/>
                  </a:lnTo>
                  <a:lnTo>
                    <a:pt x="825500" y="1206500"/>
                  </a:lnTo>
                  <a:lnTo>
                    <a:pt x="825500" y="1010920"/>
                  </a:lnTo>
                  <a:cubicBezTo>
                    <a:pt x="825500" y="854710"/>
                    <a:pt x="855980" y="778510"/>
                    <a:pt x="881380" y="740410"/>
                  </a:cubicBezTo>
                  <a:cubicBezTo>
                    <a:pt x="910590" y="697230"/>
                    <a:pt x="946150" y="678180"/>
                    <a:pt x="1002030" y="678180"/>
                  </a:cubicBezTo>
                  <a:cubicBezTo>
                    <a:pt x="1054100" y="678180"/>
                    <a:pt x="1090930" y="695960"/>
                    <a:pt x="1120140" y="735330"/>
                  </a:cubicBezTo>
                  <a:cubicBezTo>
                    <a:pt x="1144270" y="768350"/>
                    <a:pt x="1173480" y="839470"/>
                    <a:pt x="1173480" y="993140"/>
                  </a:cubicBezTo>
                  <a:cubicBezTo>
                    <a:pt x="1173480" y="1064260"/>
                    <a:pt x="1167130" y="1126490"/>
                    <a:pt x="1153160" y="1178560"/>
                  </a:cubicBezTo>
                  <a:cubicBezTo>
                    <a:pt x="1140460" y="1228090"/>
                    <a:pt x="1123950" y="1267460"/>
                    <a:pt x="1103630" y="1297940"/>
                  </a:cubicBezTo>
                  <a:cubicBezTo>
                    <a:pt x="1087120" y="1323340"/>
                    <a:pt x="1068070" y="1342390"/>
                    <a:pt x="1046480" y="1353820"/>
                  </a:cubicBezTo>
                  <a:cubicBezTo>
                    <a:pt x="1026160" y="1365250"/>
                    <a:pt x="1004570" y="1370330"/>
                    <a:pt x="980440" y="1370330"/>
                  </a:cubicBezTo>
                  <a:lnTo>
                    <a:pt x="715010" y="1370330"/>
                  </a:lnTo>
                  <a:lnTo>
                    <a:pt x="715010" y="2048510"/>
                  </a:lnTo>
                  <a:lnTo>
                    <a:pt x="970280" y="2048510"/>
                  </a:lnTo>
                  <a:cubicBezTo>
                    <a:pt x="1005840" y="2048510"/>
                    <a:pt x="1040130" y="2053590"/>
                    <a:pt x="1071880" y="2065020"/>
                  </a:cubicBezTo>
                  <a:cubicBezTo>
                    <a:pt x="1098550" y="2073910"/>
                    <a:pt x="1122680" y="2090420"/>
                    <a:pt x="1144270" y="2113280"/>
                  </a:cubicBezTo>
                  <a:cubicBezTo>
                    <a:pt x="1167130" y="2137410"/>
                    <a:pt x="1186180" y="2174240"/>
                    <a:pt x="1200150" y="2222500"/>
                  </a:cubicBezTo>
                  <a:cubicBezTo>
                    <a:pt x="1216660" y="2275840"/>
                    <a:pt x="1224280" y="2346960"/>
                    <a:pt x="1224280" y="2434590"/>
                  </a:cubicBezTo>
                  <a:cubicBezTo>
                    <a:pt x="1224280" y="2564130"/>
                    <a:pt x="1201420" y="2661920"/>
                    <a:pt x="1156970" y="2716530"/>
                  </a:cubicBezTo>
                  <a:cubicBezTo>
                    <a:pt x="1117600" y="2766060"/>
                    <a:pt x="1066800" y="2788920"/>
                    <a:pt x="1000760" y="2788920"/>
                  </a:cubicBezTo>
                  <a:cubicBezTo>
                    <a:pt x="900430" y="2788920"/>
                    <a:pt x="858520" y="2745740"/>
                    <a:pt x="835660" y="2713990"/>
                  </a:cubicBezTo>
                  <a:cubicBezTo>
                    <a:pt x="792480" y="2651760"/>
                    <a:pt x="770890" y="2556510"/>
                    <a:pt x="770890" y="2430780"/>
                  </a:cubicBezTo>
                  <a:lnTo>
                    <a:pt x="770890" y="2226310"/>
                  </a:lnTo>
                  <a:lnTo>
                    <a:pt x="0" y="2226310"/>
                  </a:lnTo>
                  <a:lnTo>
                    <a:pt x="0" y="2416810"/>
                  </a:lnTo>
                  <a:cubicBezTo>
                    <a:pt x="0" y="2571750"/>
                    <a:pt x="21590" y="2713990"/>
                    <a:pt x="66040" y="2840990"/>
                  </a:cubicBezTo>
                  <a:cubicBezTo>
                    <a:pt x="110490" y="2970530"/>
                    <a:pt x="176530" y="3083560"/>
                    <a:pt x="262890" y="3176270"/>
                  </a:cubicBezTo>
                  <a:cubicBezTo>
                    <a:pt x="349250" y="3270250"/>
                    <a:pt x="457200" y="3342640"/>
                    <a:pt x="584200" y="3393440"/>
                  </a:cubicBezTo>
                  <a:cubicBezTo>
                    <a:pt x="707390" y="3441700"/>
                    <a:pt x="850900" y="3467100"/>
                    <a:pt x="1009650" y="3467100"/>
                  </a:cubicBezTo>
                  <a:cubicBezTo>
                    <a:pt x="1150620" y="3467100"/>
                    <a:pt x="1282700" y="3444240"/>
                    <a:pt x="1402080" y="3398520"/>
                  </a:cubicBezTo>
                  <a:cubicBezTo>
                    <a:pt x="1524000" y="3352800"/>
                    <a:pt x="1629410" y="3284220"/>
                    <a:pt x="1717040" y="3196590"/>
                  </a:cubicBezTo>
                  <a:cubicBezTo>
                    <a:pt x="1804670" y="3108960"/>
                    <a:pt x="1873250" y="3001010"/>
                    <a:pt x="1922780" y="2876550"/>
                  </a:cubicBezTo>
                  <a:cubicBezTo>
                    <a:pt x="1971040" y="2753360"/>
                    <a:pt x="1995170" y="2613660"/>
                    <a:pt x="1995170" y="2461260"/>
                  </a:cubicBezTo>
                  <a:cubicBezTo>
                    <a:pt x="1995170" y="2348230"/>
                    <a:pt x="1982470" y="2244090"/>
                    <a:pt x="1958340" y="2151380"/>
                  </a:cubicBezTo>
                  <a:cubicBezTo>
                    <a:pt x="1932940" y="2058670"/>
                    <a:pt x="1897380" y="1973580"/>
                    <a:pt x="1851660" y="1901190"/>
                  </a:cubicBezTo>
                  <a:close/>
                </a:path>
              </a:pathLst>
            </a:custGeom>
            <a:blipFill>
              <a:blip r:embed="rId11"/>
              <a:stretch>
                <a:fillRect l="-179334" t="-7142" r="-800670" b="-306435"/>
              </a:stretch>
            </a:blipFill>
          </p:spPr>
        </p:sp>
      </p:grpSp>
      <p:sp>
        <p:nvSpPr>
          <p:cNvPr id="20" name="TextBox 20"/>
          <p:cNvSpPr txBox="1"/>
          <p:nvPr/>
        </p:nvSpPr>
        <p:spPr>
          <a:xfrm>
            <a:off x="9726448" y="4844457"/>
            <a:ext cx="7532852" cy="755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160"/>
              </a:lnSpc>
            </a:pPr>
            <a:r>
              <a:rPr lang="en-US" sz="4400" b="1">
                <a:solidFill>
                  <a:srgbClr val="36322C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Усадьба Пусловских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8D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21552" y="643214"/>
            <a:ext cx="8351643" cy="5014214"/>
            <a:chOff x="0" y="0"/>
            <a:chExt cx="1250841" cy="7509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50841" cy="750988"/>
            </a:xfrm>
            <a:custGeom>
              <a:avLst/>
              <a:gdLst/>
              <a:ahLst/>
              <a:cxnLst/>
              <a:rect l="l" t="t" r="r" b="b"/>
              <a:pathLst>
                <a:path w="1250841" h="750988">
                  <a:moveTo>
                    <a:pt x="46350" y="0"/>
                  </a:moveTo>
                  <a:lnTo>
                    <a:pt x="1204492" y="0"/>
                  </a:lnTo>
                  <a:cubicBezTo>
                    <a:pt x="1230090" y="0"/>
                    <a:pt x="1250841" y="20751"/>
                    <a:pt x="1250841" y="46350"/>
                  </a:cubicBezTo>
                  <a:lnTo>
                    <a:pt x="1250841" y="704639"/>
                  </a:lnTo>
                  <a:cubicBezTo>
                    <a:pt x="1250841" y="730237"/>
                    <a:pt x="1230090" y="750988"/>
                    <a:pt x="1204492" y="750988"/>
                  </a:cubicBezTo>
                  <a:lnTo>
                    <a:pt x="46350" y="750988"/>
                  </a:lnTo>
                  <a:cubicBezTo>
                    <a:pt x="20751" y="750988"/>
                    <a:pt x="0" y="730237"/>
                    <a:pt x="0" y="704639"/>
                  </a:cubicBezTo>
                  <a:lnTo>
                    <a:pt x="0" y="46350"/>
                  </a:lnTo>
                  <a:cubicBezTo>
                    <a:pt x="0" y="20751"/>
                    <a:pt x="20751" y="0"/>
                    <a:pt x="46350" y="0"/>
                  </a:cubicBezTo>
                  <a:close/>
                </a:path>
              </a:pathLst>
            </a:custGeom>
            <a:blipFill>
              <a:blip r:embed="rId2"/>
              <a:stretch>
                <a:fillRect l="-485" t="-17963" r="-8264" b="-2573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380046" y="4968391"/>
            <a:ext cx="11563672" cy="1156367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6322C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4265980"/>
            <a:ext cx="7374412" cy="5232513"/>
            <a:chOff x="0" y="0"/>
            <a:chExt cx="1245624" cy="88383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45624" cy="883832"/>
            </a:xfrm>
            <a:custGeom>
              <a:avLst/>
              <a:gdLst/>
              <a:ahLst/>
              <a:cxnLst/>
              <a:rect l="l" t="t" r="r" b="b"/>
              <a:pathLst>
                <a:path w="1245624" h="883832">
                  <a:moveTo>
                    <a:pt x="52492" y="0"/>
                  </a:moveTo>
                  <a:lnTo>
                    <a:pt x="1193132" y="0"/>
                  </a:lnTo>
                  <a:cubicBezTo>
                    <a:pt x="1222122" y="0"/>
                    <a:pt x="1245624" y="23501"/>
                    <a:pt x="1245624" y="52492"/>
                  </a:cubicBezTo>
                  <a:lnTo>
                    <a:pt x="1245624" y="831340"/>
                  </a:lnTo>
                  <a:cubicBezTo>
                    <a:pt x="1245624" y="860331"/>
                    <a:pt x="1222122" y="883832"/>
                    <a:pt x="1193132" y="883832"/>
                  </a:cubicBezTo>
                  <a:lnTo>
                    <a:pt x="52492" y="883832"/>
                  </a:lnTo>
                  <a:cubicBezTo>
                    <a:pt x="38570" y="883832"/>
                    <a:pt x="25219" y="878302"/>
                    <a:pt x="15374" y="868458"/>
                  </a:cubicBezTo>
                  <a:cubicBezTo>
                    <a:pt x="5530" y="858613"/>
                    <a:pt x="0" y="845262"/>
                    <a:pt x="0" y="831340"/>
                  </a:cubicBezTo>
                  <a:lnTo>
                    <a:pt x="0" y="52492"/>
                  </a:lnTo>
                  <a:cubicBezTo>
                    <a:pt x="0" y="23501"/>
                    <a:pt x="23501" y="0"/>
                    <a:pt x="52492" y="0"/>
                  </a:cubicBezTo>
                  <a:close/>
                </a:path>
              </a:pathLst>
            </a:custGeom>
            <a:blipFill>
              <a:blip r:embed="rId3"/>
              <a:stretch>
                <a:fillRect l="-3313" r="-3313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-1071180" y="8060832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0" y="0"/>
                </a:moveTo>
                <a:lnTo>
                  <a:pt x="12254807" y="0"/>
                </a:lnTo>
                <a:lnTo>
                  <a:pt x="12254807" y="5958899"/>
                </a:lnTo>
                <a:lnTo>
                  <a:pt x="0" y="59588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2200710">
            <a:off x="14248362" y="-318170"/>
            <a:ext cx="6021876" cy="1922767"/>
          </a:xfrm>
          <a:custGeom>
            <a:avLst/>
            <a:gdLst/>
            <a:ahLst/>
            <a:cxnLst/>
            <a:rect l="l" t="t" r="r" b="b"/>
            <a:pathLst>
              <a:path w="6021876" h="1922767">
                <a:moveTo>
                  <a:pt x="0" y="0"/>
                </a:moveTo>
                <a:lnTo>
                  <a:pt x="6021876" y="0"/>
                </a:lnTo>
                <a:lnTo>
                  <a:pt x="6021876" y="1922767"/>
                </a:lnTo>
                <a:lnTo>
                  <a:pt x="0" y="19227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3573753" y="7809738"/>
            <a:ext cx="7147506" cy="5295111"/>
          </a:xfrm>
          <a:custGeom>
            <a:avLst/>
            <a:gdLst/>
            <a:ahLst/>
            <a:cxnLst/>
            <a:rect l="l" t="t" r="r" b="b"/>
            <a:pathLst>
              <a:path w="7147506" h="5295111">
                <a:moveTo>
                  <a:pt x="0" y="0"/>
                </a:moveTo>
                <a:lnTo>
                  <a:pt x="7147506" y="0"/>
                </a:lnTo>
                <a:lnTo>
                  <a:pt x="7147506" y="5295111"/>
                </a:lnTo>
                <a:lnTo>
                  <a:pt x="0" y="529511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480751" y="8517571"/>
            <a:ext cx="1370602" cy="1370602"/>
          </a:xfrm>
          <a:custGeom>
            <a:avLst/>
            <a:gdLst/>
            <a:ahLst/>
            <a:cxnLst/>
            <a:rect l="l" t="t" r="r" b="b"/>
            <a:pathLst>
              <a:path w="1370602" h="1370602">
                <a:moveTo>
                  <a:pt x="0" y="0"/>
                </a:moveTo>
                <a:lnTo>
                  <a:pt x="1370602" y="0"/>
                </a:lnTo>
                <a:lnTo>
                  <a:pt x="1370602" y="1370602"/>
                </a:lnTo>
                <a:lnTo>
                  <a:pt x="0" y="13706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28700" y="1028700"/>
            <a:ext cx="1618870" cy="2925616"/>
            <a:chOff x="0" y="0"/>
            <a:chExt cx="3148584" cy="569010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148584" cy="5690108"/>
            </a:xfrm>
            <a:custGeom>
              <a:avLst/>
              <a:gdLst/>
              <a:ahLst/>
              <a:cxnLst/>
              <a:rect l="l" t="t" r="r" b="b"/>
              <a:pathLst>
                <a:path w="3148584" h="5690108">
                  <a:moveTo>
                    <a:pt x="1685671" y="5690108"/>
                  </a:moveTo>
                  <a:lnTo>
                    <a:pt x="1685671" y="4789170"/>
                  </a:lnTo>
                  <a:lnTo>
                    <a:pt x="0" y="4789170"/>
                  </a:lnTo>
                  <a:lnTo>
                    <a:pt x="0" y="3901059"/>
                  </a:lnTo>
                  <a:lnTo>
                    <a:pt x="1075309" y="0"/>
                  </a:lnTo>
                  <a:lnTo>
                    <a:pt x="2845054" y="0"/>
                  </a:lnTo>
                  <a:lnTo>
                    <a:pt x="2845054" y="3839718"/>
                  </a:lnTo>
                  <a:lnTo>
                    <a:pt x="3148584" y="3839718"/>
                  </a:lnTo>
                  <a:lnTo>
                    <a:pt x="3148584" y="4789170"/>
                  </a:lnTo>
                  <a:lnTo>
                    <a:pt x="2845054" y="4789170"/>
                  </a:lnTo>
                  <a:lnTo>
                    <a:pt x="2845054" y="5690108"/>
                  </a:lnTo>
                  <a:lnTo>
                    <a:pt x="1685671" y="5690108"/>
                  </a:lnTo>
                  <a:close/>
                  <a:moveTo>
                    <a:pt x="1013968" y="3839718"/>
                  </a:moveTo>
                  <a:lnTo>
                    <a:pt x="1685671" y="3839718"/>
                  </a:lnTo>
                  <a:lnTo>
                    <a:pt x="1685671" y="975233"/>
                  </a:lnTo>
                  <a:lnTo>
                    <a:pt x="1013968" y="3839718"/>
                  </a:lnTo>
                  <a:close/>
                </a:path>
              </a:pathLst>
            </a:custGeom>
            <a:blipFill>
              <a:blip r:embed="rId10"/>
              <a:stretch>
                <a:fillRect l="-1949081" t="-4082" r="-51376" b="-711623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12616200" y="2868662"/>
            <a:ext cx="4643100" cy="2689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139"/>
              </a:lnSpc>
            </a:pPr>
            <a:r>
              <a:rPr lang="en-US" sz="5100" b="1">
                <a:solidFill>
                  <a:srgbClr val="36322C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Валун “Расколотый камень”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637857" y="5931409"/>
            <a:ext cx="7621443" cy="3709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Геологический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памятник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природы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республиканского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значения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  <a:p>
            <a:pPr algn="just">
              <a:lnSpc>
                <a:spcPts val="2940"/>
              </a:lnSpc>
            </a:pP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Валун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«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Расколотый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камень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»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напоминает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горную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скалу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состоящую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из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отдельных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различных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форме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и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цвету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валунов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  <a:p>
            <a:pPr algn="just">
              <a:lnSpc>
                <a:spcPts val="2940"/>
              </a:lnSpc>
            </a:pP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Первоначально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одним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камнем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затем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раскололся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две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части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Первый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валун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весит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60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тонн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второй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валун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весит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26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тонн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  <a:p>
            <a:pPr algn="just">
              <a:lnSpc>
                <a:spcPts val="2940"/>
              </a:lnSpc>
            </a:pP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Валун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принесен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Скандинавии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время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сожского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оледенения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примерно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‪150-220‬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тыс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лет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назад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8D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84579" y="0"/>
            <a:ext cx="10318841" cy="8431131"/>
            <a:chOff x="0" y="0"/>
            <a:chExt cx="2717720" cy="222054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17720" cy="2220545"/>
            </a:xfrm>
            <a:custGeom>
              <a:avLst/>
              <a:gdLst/>
              <a:ahLst/>
              <a:cxnLst/>
              <a:rect l="l" t="t" r="r" b="b"/>
              <a:pathLst>
                <a:path w="2717720" h="2220545">
                  <a:moveTo>
                    <a:pt x="0" y="0"/>
                  </a:moveTo>
                  <a:lnTo>
                    <a:pt x="2717720" y="0"/>
                  </a:lnTo>
                  <a:lnTo>
                    <a:pt x="2717720" y="2220545"/>
                  </a:lnTo>
                  <a:lnTo>
                    <a:pt x="0" y="2220545"/>
                  </a:lnTo>
                  <a:close/>
                </a:path>
              </a:pathLst>
            </a:custGeom>
            <a:solidFill>
              <a:srgbClr val="36322C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2717720" cy="22681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4741253"/>
            <a:ext cx="2526781" cy="806793"/>
          </a:xfrm>
          <a:custGeom>
            <a:avLst/>
            <a:gdLst/>
            <a:ahLst/>
            <a:cxnLst/>
            <a:rect l="l" t="t" r="r" b="b"/>
            <a:pathLst>
              <a:path w="2526781" h="806793">
                <a:moveTo>
                  <a:pt x="0" y="0"/>
                </a:moveTo>
                <a:lnTo>
                  <a:pt x="2526781" y="0"/>
                </a:lnTo>
                <a:lnTo>
                  <a:pt x="2526781" y="806793"/>
                </a:lnTo>
                <a:lnTo>
                  <a:pt x="0" y="8067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292090" y="3020662"/>
            <a:ext cx="1263390" cy="1263390"/>
          </a:xfrm>
          <a:custGeom>
            <a:avLst/>
            <a:gdLst/>
            <a:ahLst/>
            <a:cxnLst/>
            <a:rect l="l" t="t" r="r" b="b"/>
            <a:pathLst>
              <a:path w="1263390" h="1263390">
                <a:moveTo>
                  <a:pt x="0" y="0"/>
                </a:moveTo>
                <a:lnTo>
                  <a:pt x="1263391" y="0"/>
                </a:lnTo>
                <a:lnTo>
                  <a:pt x="1263391" y="1263391"/>
                </a:lnTo>
                <a:lnTo>
                  <a:pt x="0" y="12633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732519" y="4741253"/>
            <a:ext cx="2526781" cy="806793"/>
          </a:xfrm>
          <a:custGeom>
            <a:avLst/>
            <a:gdLst/>
            <a:ahLst/>
            <a:cxnLst/>
            <a:rect l="l" t="t" r="r" b="b"/>
            <a:pathLst>
              <a:path w="2526781" h="806793">
                <a:moveTo>
                  <a:pt x="0" y="0"/>
                </a:moveTo>
                <a:lnTo>
                  <a:pt x="2526781" y="0"/>
                </a:lnTo>
                <a:lnTo>
                  <a:pt x="2526781" y="806793"/>
                </a:lnTo>
                <a:lnTo>
                  <a:pt x="0" y="8067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732519" y="3043944"/>
            <a:ext cx="1263390" cy="1263390"/>
          </a:xfrm>
          <a:custGeom>
            <a:avLst/>
            <a:gdLst/>
            <a:ahLst/>
            <a:cxnLst/>
            <a:rect l="l" t="t" r="r" b="b"/>
            <a:pathLst>
              <a:path w="1263390" h="1263390">
                <a:moveTo>
                  <a:pt x="0" y="0"/>
                </a:moveTo>
                <a:lnTo>
                  <a:pt x="1263391" y="0"/>
                </a:lnTo>
                <a:lnTo>
                  <a:pt x="1263391" y="1263391"/>
                </a:lnTo>
                <a:lnTo>
                  <a:pt x="0" y="12633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4373860" y="6588439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0" y="0"/>
                </a:moveTo>
                <a:lnTo>
                  <a:pt x="12254807" y="0"/>
                </a:lnTo>
                <a:lnTo>
                  <a:pt x="12254807" y="5958900"/>
                </a:lnTo>
                <a:lnTo>
                  <a:pt x="0" y="59589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984579" y="2319807"/>
            <a:ext cx="10318841" cy="6307615"/>
          </a:xfrm>
          <a:custGeom>
            <a:avLst/>
            <a:gdLst/>
            <a:ahLst/>
            <a:cxnLst/>
            <a:rect l="l" t="t" r="r" b="b"/>
            <a:pathLst>
              <a:path w="10318841" h="6307615">
                <a:moveTo>
                  <a:pt x="0" y="0"/>
                </a:moveTo>
                <a:lnTo>
                  <a:pt x="10318842" y="0"/>
                </a:lnTo>
                <a:lnTo>
                  <a:pt x="10318842" y="6307615"/>
                </a:lnTo>
                <a:lnTo>
                  <a:pt x="0" y="630761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3688" b="-3688"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4831716" y="634731"/>
            <a:ext cx="8624567" cy="1186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52"/>
              </a:lnSpc>
            </a:pPr>
            <a:r>
              <a:rPr lang="en-US" sz="6894">
                <a:solidFill>
                  <a:srgbClr val="EBE2D6"/>
                </a:solidFill>
                <a:latin typeface="Bernoru"/>
                <a:ea typeface="Bernoru"/>
                <a:cs typeface="Bernoru"/>
                <a:sym typeface="Bernoru"/>
              </a:rPr>
              <a:t>СХЕМА МАРШРУТА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312</Words>
  <Application>Microsoft Office PowerPoint</Application>
  <PresentationFormat>Произвольный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Akzidenz-Grotesk Heavy</vt:lpstr>
      <vt:lpstr>Open Sans Bold</vt:lpstr>
      <vt:lpstr>Aileron</vt:lpstr>
      <vt:lpstr>Aileron Bold</vt:lpstr>
      <vt:lpstr>Arial</vt:lpstr>
      <vt:lpstr>Aileron Ultra-Bold</vt:lpstr>
      <vt:lpstr>Calibri</vt:lpstr>
      <vt:lpstr>Bernoru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Backpacking</dc:title>
  <cp:lastModifiedBy>Admin</cp:lastModifiedBy>
  <cp:revision>2</cp:revision>
  <dcterms:created xsi:type="dcterms:W3CDTF">2006-08-16T00:00:00Z</dcterms:created>
  <dcterms:modified xsi:type="dcterms:W3CDTF">2025-03-25T12:35:57Z</dcterms:modified>
  <dc:identifier>DAGit36psx4</dc:identifier>
</cp:coreProperties>
</file>