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8288000" cy="10287000"/>
  <p:notesSz cx="6858000" cy="9144000"/>
  <p:embeddedFontLst>
    <p:embeddedFont>
      <p:font typeface="Aileron Bold" pitchFamily="2" charset="0"/>
      <p:regular r:id="rId14"/>
      <p:bold r:id="rId15"/>
    </p:embeddedFont>
    <p:embeddedFont>
      <p:font typeface="Aileron Heavy" pitchFamily="2" charset="0"/>
      <p:regular r:id="rId16"/>
      <p:bold r:id="rId17"/>
    </p:embeddedFont>
    <p:embeddedFont>
      <p:font typeface="Montserrat Heavy" pitchFamily="2" charset="0"/>
      <p:regular r:id="rId18"/>
      <p:bold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599" autoAdjust="0"/>
  </p:normalViewPr>
  <p:slideViewPr>
    <p:cSldViewPr>
      <p:cViewPr varScale="1">
        <p:scale>
          <a:sx n="58" d="100"/>
          <a:sy n="58" d="100"/>
        </p:scale>
        <p:origin x="264" y="5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5.png"/><Relationship Id="rId7" Type="http://schemas.openxmlformats.org/officeDocument/2006/relationships/image" Target="../media/image9.sv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28.jpeg"/><Relationship Id="rId4" Type="http://schemas.openxmlformats.org/officeDocument/2006/relationships/image" Target="../media/image16.svg"/><Relationship Id="rId9" Type="http://schemas.openxmlformats.org/officeDocument/2006/relationships/image" Target="../media/image18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9.png"/><Relationship Id="rId7" Type="http://schemas.openxmlformats.org/officeDocument/2006/relationships/image" Target="../media/image9.sv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2.png"/><Relationship Id="rId7" Type="http://schemas.openxmlformats.org/officeDocument/2006/relationships/image" Target="../media/image16.sv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8.svg"/><Relationship Id="rId5" Type="http://schemas.openxmlformats.org/officeDocument/2006/relationships/image" Target="../media/image14.jpeg"/><Relationship Id="rId10" Type="http://schemas.openxmlformats.org/officeDocument/2006/relationships/image" Target="../media/image17.png"/><Relationship Id="rId4" Type="http://schemas.openxmlformats.org/officeDocument/2006/relationships/image" Target="../media/image13.svg"/><Relationship Id="rId9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9.sv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2.png"/><Relationship Id="rId7" Type="http://schemas.openxmlformats.org/officeDocument/2006/relationships/image" Target="../media/image16.sv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8.svg"/><Relationship Id="rId5" Type="http://schemas.openxmlformats.org/officeDocument/2006/relationships/image" Target="../media/image23.jpeg"/><Relationship Id="rId10" Type="http://schemas.openxmlformats.org/officeDocument/2006/relationships/image" Target="../media/image17.png"/><Relationship Id="rId4" Type="http://schemas.openxmlformats.org/officeDocument/2006/relationships/image" Target="../media/image13.svg"/><Relationship Id="rId9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9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6.png"/><Relationship Id="rId7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2312062" y="1028700"/>
            <a:ext cx="4947238" cy="691029"/>
            <a:chOff x="0" y="0"/>
            <a:chExt cx="1302976" cy="18199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02976" cy="181999"/>
            </a:xfrm>
            <a:custGeom>
              <a:avLst/>
              <a:gdLst/>
              <a:ahLst/>
              <a:cxnLst/>
              <a:rect l="l" t="t" r="r" b="b"/>
              <a:pathLst>
                <a:path w="1302976" h="181999">
                  <a:moveTo>
                    <a:pt x="79810" y="0"/>
                  </a:moveTo>
                  <a:lnTo>
                    <a:pt x="1223166" y="0"/>
                  </a:lnTo>
                  <a:cubicBezTo>
                    <a:pt x="1267244" y="0"/>
                    <a:pt x="1302976" y="35732"/>
                    <a:pt x="1302976" y="79810"/>
                  </a:cubicBezTo>
                  <a:lnTo>
                    <a:pt x="1302976" y="102190"/>
                  </a:lnTo>
                  <a:cubicBezTo>
                    <a:pt x="1302976" y="146267"/>
                    <a:pt x="1267244" y="181999"/>
                    <a:pt x="1223166" y="181999"/>
                  </a:cubicBezTo>
                  <a:lnTo>
                    <a:pt x="79810" y="181999"/>
                  </a:lnTo>
                  <a:cubicBezTo>
                    <a:pt x="35732" y="181999"/>
                    <a:pt x="0" y="146267"/>
                    <a:pt x="0" y="102190"/>
                  </a:cubicBezTo>
                  <a:lnTo>
                    <a:pt x="0" y="79810"/>
                  </a:lnTo>
                  <a:cubicBezTo>
                    <a:pt x="0" y="35732"/>
                    <a:pt x="35732" y="0"/>
                    <a:pt x="79810" y="0"/>
                  </a:cubicBezTo>
                  <a:close/>
                </a:path>
              </a:pathLst>
            </a:custGeom>
            <a:solidFill>
              <a:srgbClr val="386749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1302976" cy="22962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-997776" y="1028700"/>
            <a:ext cx="13530987" cy="8229600"/>
            <a:chOff x="0" y="0"/>
            <a:chExt cx="3563717" cy="216746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563717" cy="2167467"/>
            </a:xfrm>
            <a:custGeom>
              <a:avLst/>
              <a:gdLst/>
              <a:ahLst/>
              <a:cxnLst/>
              <a:rect l="l" t="t" r="r" b="b"/>
              <a:pathLst>
                <a:path w="3563717" h="2167467">
                  <a:moveTo>
                    <a:pt x="57216" y="0"/>
                  </a:moveTo>
                  <a:lnTo>
                    <a:pt x="3506501" y="0"/>
                  </a:lnTo>
                  <a:cubicBezTo>
                    <a:pt x="3521675" y="0"/>
                    <a:pt x="3536229" y="6028"/>
                    <a:pt x="3546959" y="16758"/>
                  </a:cubicBezTo>
                  <a:cubicBezTo>
                    <a:pt x="3557689" y="27488"/>
                    <a:pt x="3563717" y="42042"/>
                    <a:pt x="3563717" y="57216"/>
                  </a:cubicBezTo>
                  <a:lnTo>
                    <a:pt x="3563717" y="2110250"/>
                  </a:lnTo>
                  <a:cubicBezTo>
                    <a:pt x="3563717" y="2141850"/>
                    <a:pt x="3538100" y="2167467"/>
                    <a:pt x="3506501" y="2167467"/>
                  </a:cubicBezTo>
                  <a:lnTo>
                    <a:pt x="57216" y="2167467"/>
                  </a:lnTo>
                  <a:cubicBezTo>
                    <a:pt x="42042" y="2167467"/>
                    <a:pt x="27488" y="2161439"/>
                    <a:pt x="16758" y="2150708"/>
                  </a:cubicBezTo>
                  <a:cubicBezTo>
                    <a:pt x="6028" y="2139978"/>
                    <a:pt x="0" y="2125425"/>
                    <a:pt x="0" y="2110250"/>
                  </a:cubicBezTo>
                  <a:lnTo>
                    <a:pt x="0" y="57216"/>
                  </a:lnTo>
                  <a:cubicBezTo>
                    <a:pt x="0" y="42042"/>
                    <a:pt x="6028" y="27488"/>
                    <a:pt x="16758" y="16758"/>
                  </a:cubicBezTo>
                  <a:cubicBezTo>
                    <a:pt x="27488" y="6028"/>
                    <a:pt x="42042" y="0"/>
                    <a:pt x="57216" y="0"/>
                  </a:cubicBezTo>
                  <a:close/>
                </a:path>
              </a:pathLst>
            </a:custGeom>
            <a:solidFill>
              <a:srgbClr val="193229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3563717" cy="22150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13823634" y="2352127"/>
            <a:ext cx="3435666" cy="3435666"/>
          </a:xfrm>
          <a:custGeom>
            <a:avLst/>
            <a:gdLst/>
            <a:ahLst/>
            <a:cxnLst/>
            <a:rect l="l" t="t" r="r" b="b"/>
            <a:pathLst>
              <a:path w="3435666" h="3435666">
                <a:moveTo>
                  <a:pt x="0" y="0"/>
                </a:moveTo>
                <a:lnTo>
                  <a:pt x="3435666" y="0"/>
                </a:lnTo>
                <a:lnTo>
                  <a:pt x="3435666" y="3435665"/>
                </a:lnTo>
                <a:lnTo>
                  <a:pt x="0" y="343566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8649663" y="1028700"/>
            <a:ext cx="8229600" cy="8229600"/>
            <a:chOff x="0" y="0"/>
            <a:chExt cx="406400" cy="406400"/>
          </a:xfrm>
        </p:grpSpPr>
        <p:sp>
          <p:nvSpPr>
            <p:cNvPr id="11" name="Freeform 11"/>
            <p:cNvSpPr/>
            <p:nvPr/>
          </p:nvSpPr>
          <p:spPr>
            <a:xfrm>
              <a:off x="31225" y="0"/>
              <a:ext cx="351795" cy="406400"/>
            </a:xfrm>
            <a:custGeom>
              <a:avLst/>
              <a:gdLst/>
              <a:ahLst/>
              <a:cxnLst/>
              <a:rect l="l" t="t" r="r" b="b"/>
              <a:pathLst>
                <a:path w="351795" h="406400">
                  <a:moveTo>
                    <a:pt x="25219" y="0"/>
                  </a:moveTo>
                  <a:lnTo>
                    <a:pt x="115531" y="0"/>
                  </a:lnTo>
                  <a:cubicBezTo>
                    <a:pt x="151671" y="0"/>
                    <a:pt x="186332" y="14357"/>
                    <a:pt x="211887" y="39912"/>
                  </a:cubicBezTo>
                  <a:lnTo>
                    <a:pt x="335263" y="163288"/>
                  </a:lnTo>
                  <a:cubicBezTo>
                    <a:pt x="345848" y="173873"/>
                    <a:pt x="351795" y="188230"/>
                    <a:pt x="351795" y="203200"/>
                  </a:cubicBezTo>
                  <a:cubicBezTo>
                    <a:pt x="351795" y="218170"/>
                    <a:pt x="345848" y="232527"/>
                    <a:pt x="335263" y="243112"/>
                  </a:cubicBezTo>
                  <a:lnTo>
                    <a:pt x="211887" y="366488"/>
                  </a:lnTo>
                  <a:cubicBezTo>
                    <a:pt x="186332" y="392043"/>
                    <a:pt x="151671" y="406400"/>
                    <a:pt x="115531" y="406400"/>
                  </a:cubicBezTo>
                  <a:lnTo>
                    <a:pt x="25219" y="406400"/>
                  </a:lnTo>
                  <a:cubicBezTo>
                    <a:pt x="15763" y="406400"/>
                    <a:pt x="7238" y="400704"/>
                    <a:pt x="3619" y="391967"/>
                  </a:cubicBezTo>
                  <a:cubicBezTo>
                    <a:pt x="0" y="383231"/>
                    <a:pt x="2001" y="373174"/>
                    <a:pt x="8687" y="366488"/>
                  </a:cubicBezTo>
                  <a:lnTo>
                    <a:pt x="132063" y="243112"/>
                  </a:lnTo>
                  <a:cubicBezTo>
                    <a:pt x="142648" y="232527"/>
                    <a:pt x="148595" y="218170"/>
                    <a:pt x="148595" y="203200"/>
                  </a:cubicBezTo>
                  <a:cubicBezTo>
                    <a:pt x="148595" y="188230"/>
                    <a:pt x="142648" y="173873"/>
                    <a:pt x="132063" y="163288"/>
                  </a:cubicBezTo>
                  <a:lnTo>
                    <a:pt x="8687" y="39912"/>
                  </a:lnTo>
                  <a:cubicBezTo>
                    <a:pt x="2001" y="33226"/>
                    <a:pt x="0" y="23169"/>
                    <a:pt x="3619" y="14433"/>
                  </a:cubicBezTo>
                  <a:cubicBezTo>
                    <a:pt x="7238" y="5696"/>
                    <a:pt x="15763" y="0"/>
                    <a:pt x="25219" y="0"/>
                  </a:cubicBezTo>
                  <a:close/>
                </a:path>
              </a:pathLst>
            </a:custGeom>
            <a:blipFill>
              <a:blip r:embed="rId5"/>
              <a:stretch>
                <a:fillRect l="-4723" t="-7556" r="-3340" b="-7556"/>
              </a:stretch>
            </a:blipFill>
          </p:spPr>
        </p:sp>
      </p:grpSp>
      <p:grpSp>
        <p:nvGrpSpPr>
          <p:cNvPr id="12" name="Group 12"/>
          <p:cNvGrpSpPr/>
          <p:nvPr/>
        </p:nvGrpSpPr>
        <p:grpSpPr>
          <a:xfrm>
            <a:off x="13127110" y="5143500"/>
            <a:ext cx="4132190" cy="4114800"/>
            <a:chOff x="0" y="0"/>
            <a:chExt cx="6376837" cy="6350000"/>
          </a:xfrm>
        </p:grpSpPr>
        <p:sp>
          <p:nvSpPr>
            <p:cNvPr id="13" name="Freeform 13"/>
            <p:cNvSpPr/>
            <p:nvPr/>
          </p:nvSpPr>
          <p:spPr>
            <a:xfrm>
              <a:off x="350969" y="348987"/>
              <a:ext cx="6121245" cy="6096390"/>
            </a:xfrm>
            <a:custGeom>
              <a:avLst/>
              <a:gdLst/>
              <a:ahLst/>
              <a:cxnLst/>
              <a:rect l="l" t="t" r="r" b="b"/>
              <a:pathLst>
                <a:path w="6121245" h="6096390">
                  <a:moveTo>
                    <a:pt x="5550827" y="123723"/>
                  </a:moveTo>
                  <a:lnTo>
                    <a:pt x="124072" y="5528303"/>
                  </a:lnTo>
                  <a:cubicBezTo>
                    <a:pt x="28697" y="5623288"/>
                    <a:pt x="0" y="5766408"/>
                    <a:pt x="51384" y="5890820"/>
                  </a:cubicBezTo>
                  <a:cubicBezTo>
                    <a:pt x="102768" y="6015233"/>
                    <a:pt x="224095" y="6096390"/>
                    <a:pt x="358701" y="6096390"/>
                  </a:cubicBezTo>
                  <a:lnTo>
                    <a:pt x="5316198" y="6096390"/>
                  </a:lnTo>
                  <a:cubicBezTo>
                    <a:pt x="5529710" y="6096390"/>
                    <a:pt x="5734477" y="6011573"/>
                    <a:pt x="5885452" y="5860598"/>
                  </a:cubicBezTo>
                  <a:cubicBezTo>
                    <a:pt x="6036428" y="5709622"/>
                    <a:pt x="6121245" y="5504855"/>
                    <a:pt x="6121245" y="5291344"/>
                  </a:cubicBezTo>
                  <a:lnTo>
                    <a:pt x="6121245" y="360683"/>
                  </a:lnTo>
                  <a:cubicBezTo>
                    <a:pt x="6121245" y="225544"/>
                    <a:pt x="6039912" y="103687"/>
                    <a:pt x="5915114" y="51843"/>
                  </a:cubicBezTo>
                  <a:cubicBezTo>
                    <a:pt x="5790315" y="0"/>
                    <a:pt x="5646579" y="28362"/>
                    <a:pt x="5550827" y="123723"/>
                  </a:cubicBezTo>
                  <a:close/>
                </a:path>
              </a:pathLst>
            </a:custGeom>
            <a:blipFill>
              <a:blip r:embed="rId6"/>
              <a:stretch>
                <a:fillRect l="32" t="-72645" r="-87266" b="-62356"/>
              </a:stretch>
            </a:blipFill>
            <a:ln cap="rnd">
              <a:noFill/>
              <a:prstDash val="solid"/>
              <a:round/>
            </a:ln>
          </p:spPr>
        </p:sp>
      </p:grpSp>
      <p:grpSp>
        <p:nvGrpSpPr>
          <p:cNvPr id="14" name="Group 14"/>
          <p:cNvGrpSpPr/>
          <p:nvPr/>
        </p:nvGrpSpPr>
        <p:grpSpPr>
          <a:xfrm>
            <a:off x="10306046" y="4431860"/>
            <a:ext cx="1423280" cy="1423280"/>
            <a:chOff x="0" y="0"/>
            <a:chExt cx="1897707" cy="1897707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0"/>
              <a:ext cx="1897707" cy="1897707"/>
              <a:chOff x="0" y="0"/>
              <a:chExt cx="812800" cy="81280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315E41"/>
              </a:solidFill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60"/>
                  </a:lnSpc>
                </a:pPr>
                <a:endParaRPr/>
              </a:p>
            </p:txBody>
          </p:sp>
        </p:grpSp>
        <p:sp>
          <p:nvSpPr>
            <p:cNvPr id="18" name="Freeform 18"/>
            <p:cNvSpPr/>
            <p:nvPr/>
          </p:nvSpPr>
          <p:spPr>
            <a:xfrm>
              <a:off x="509837" y="655667"/>
              <a:ext cx="878034" cy="586374"/>
            </a:xfrm>
            <a:custGeom>
              <a:avLst/>
              <a:gdLst/>
              <a:ahLst/>
              <a:cxnLst/>
              <a:rect l="l" t="t" r="r" b="b"/>
              <a:pathLst>
                <a:path w="878034" h="586374">
                  <a:moveTo>
                    <a:pt x="0" y="0"/>
                  </a:moveTo>
                  <a:lnTo>
                    <a:pt x="878033" y="0"/>
                  </a:lnTo>
                  <a:lnTo>
                    <a:pt x="878033" y="586373"/>
                  </a:lnTo>
                  <a:lnTo>
                    <a:pt x="0" y="58637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9" name="Freeform 19"/>
          <p:cNvSpPr/>
          <p:nvPr/>
        </p:nvSpPr>
        <p:spPr>
          <a:xfrm>
            <a:off x="1028700" y="2352127"/>
            <a:ext cx="1699135" cy="253326"/>
          </a:xfrm>
          <a:custGeom>
            <a:avLst/>
            <a:gdLst/>
            <a:ahLst/>
            <a:cxnLst/>
            <a:rect l="l" t="t" r="r" b="b"/>
            <a:pathLst>
              <a:path w="1699135" h="253326">
                <a:moveTo>
                  <a:pt x="0" y="0"/>
                </a:moveTo>
                <a:lnTo>
                  <a:pt x="1699135" y="0"/>
                </a:lnTo>
                <a:lnTo>
                  <a:pt x="1699135" y="253325"/>
                </a:lnTo>
                <a:lnTo>
                  <a:pt x="0" y="25332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662219" y="3921506"/>
            <a:ext cx="9264580" cy="24439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465"/>
              </a:lnSpc>
              <a:spcBef>
                <a:spcPct val="0"/>
              </a:spcBef>
            </a:pPr>
            <a:r>
              <a:rPr lang="en-US" sz="5299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Обзорная</a:t>
            </a:r>
            <a:r>
              <a:rPr lang="en-US" sz="5299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299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экскурсия</a:t>
            </a:r>
            <a:r>
              <a:rPr lang="en-US" sz="5299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“</a:t>
            </a:r>
            <a:r>
              <a:rPr lang="en-US" sz="5299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Слоним</a:t>
            </a:r>
            <a:r>
              <a:rPr lang="en-US" sz="5299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- </a:t>
            </a:r>
            <a:r>
              <a:rPr lang="en-US" sz="5299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Жировичи</a:t>
            </a:r>
            <a:r>
              <a:rPr lang="en-US" sz="5299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- </a:t>
            </a:r>
            <a:r>
              <a:rPr lang="en-US" sz="5299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Эдемский</a:t>
            </a:r>
            <a:r>
              <a:rPr lang="en-US" sz="5299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299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сад</a:t>
            </a:r>
            <a:r>
              <a:rPr lang="en-US" sz="5299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076192" y="-124036"/>
            <a:ext cx="3528154" cy="1764077"/>
          </a:xfrm>
          <a:custGeom>
            <a:avLst/>
            <a:gdLst/>
            <a:ahLst/>
            <a:cxnLst/>
            <a:rect l="l" t="t" r="r" b="b"/>
            <a:pathLst>
              <a:path w="3528154" h="1764077">
                <a:moveTo>
                  <a:pt x="0" y="0"/>
                </a:moveTo>
                <a:lnTo>
                  <a:pt x="3528154" y="0"/>
                </a:lnTo>
                <a:lnTo>
                  <a:pt x="3528154" y="1764077"/>
                </a:lnTo>
                <a:lnTo>
                  <a:pt x="0" y="176407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028700" y="-861006"/>
            <a:ext cx="6198513" cy="8526380"/>
            <a:chOff x="0" y="0"/>
            <a:chExt cx="1632530" cy="224563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632530" cy="2245631"/>
            </a:xfrm>
            <a:custGeom>
              <a:avLst/>
              <a:gdLst/>
              <a:ahLst/>
              <a:cxnLst/>
              <a:rect l="l" t="t" r="r" b="b"/>
              <a:pathLst>
                <a:path w="1632530" h="2245631">
                  <a:moveTo>
                    <a:pt x="71193" y="0"/>
                  </a:moveTo>
                  <a:lnTo>
                    <a:pt x="1561337" y="0"/>
                  </a:lnTo>
                  <a:cubicBezTo>
                    <a:pt x="1580219" y="0"/>
                    <a:pt x="1598327" y="7501"/>
                    <a:pt x="1611678" y="20852"/>
                  </a:cubicBezTo>
                  <a:cubicBezTo>
                    <a:pt x="1625029" y="34203"/>
                    <a:pt x="1632530" y="52311"/>
                    <a:pt x="1632530" y="71193"/>
                  </a:cubicBezTo>
                  <a:lnTo>
                    <a:pt x="1632530" y="2174438"/>
                  </a:lnTo>
                  <a:cubicBezTo>
                    <a:pt x="1632530" y="2213757"/>
                    <a:pt x="1600656" y="2245631"/>
                    <a:pt x="1561337" y="2245631"/>
                  </a:cubicBezTo>
                  <a:lnTo>
                    <a:pt x="71193" y="2245631"/>
                  </a:lnTo>
                  <a:cubicBezTo>
                    <a:pt x="31874" y="2245631"/>
                    <a:pt x="0" y="2213757"/>
                    <a:pt x="0" y="2174438"/>
                  </a:cubicBezTo>
                  <a:lnTo>
                    <a:pt x="0" y="71193"/>
                  </a:lnTo>
                  <a:cubicBezTo>
                    <a:pt x="0" y="31874"/>
                    <a:pt x="31874" y="0"/>
                    <a:pt x="71193" y="0"/>
                  </a:cubicBezTo>
                  <a:close/>
                </a:path>
              </a:pathLst>
            </a:custGeom>
            <a:solidFill>
              <a:srgbClr val="315E41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1632530" cy="229325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316996" y="1805649"/>
            <a:ext cx="7621921" cy="7621921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 l="-12048" r="-21063"/>
              </a:stretch>
            </a:blipFill>
          </p:spPr>
        </p:sp>
      </p:grpSp>
      <p:sp>
        <p:nvSpPr>
          <p:cNvPr id="9" name="Freeform 9"/>
          <p:cNvSpPr/>
          <p:nvPr/>
        </p:nvSpPr>
        <p:spPr>
          <a:xfrm>
            <a:off x="8519689" y="1805649"/>
            <a:ext cx="1779192" cy="265261"/>
          </a:xfrm>
          <a:custGeom>
            <a:avLst/>
            <a:gdLst/>
            <a:ahLst/>
            <a:cxnLst/>
            <a:rect l="l" t="t" r="r" b="b"/>
            <a:pathLst>
              <a:path w="1779192" h="265261">
                <a:moveTo>
                  <a:pt x="0" y="0"/>
                </a:moveTo>
                <a:lnTo>
                  <a:pt x="1779192" y="0"/>
                </a:lnTo>
                <a:lnTo>
                  <a:pt x="1779192" y="265262"/>
                </a:lnTo>
                <a:lnTo>
                  <a:pt x="0" y="26526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3038431" y="758002"/>
            <a:ext cx="2179052" cy="647066"/>
          </a:xfrm>
          <a:custGeom>
            <a:avLst/>
            <a:gdLst/>
            <a:ahLst/>
            <a:cxnLst/>
            <a:rect l="l" t="t" r="r" b="b"/>
            <a:pathLst>
              <a:path w="2179052" h="647066">
                <a:moveTo>
                  <a:pt x="0" y="0"/>
                </a:moveTo>
                <a:lnTo>
                  <a:pt x="2179051" y="0"/>
                </a:lnTo>
                <a:lnTo>
                  <a:pt x="2179051" y="647066"/>
                </a:lnTo>
                <a:lnTo>
                  <a:pt x="0" y="64706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1" name="TextBox 11"/>
          <p:cNvSpPr txBox="1"/>
          <p:nvPr/>
        </p:nvSpPr>
        <p:spPr>
          <a:xfrm>
            <a:off x="8394229" y="4016656"/>
            <a:ext cx="8865071" cy="45533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3653"/>
              </a:lnSpc>
              <a:spcBef>
                <a:spcPct val="0"/>
              </a:spcBef>
            </a:pPr>
            <a:r>
              <a:rPr lang="en-US" sz="2610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Свято-Успенский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Жировичский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монастырь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—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это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не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просто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мужской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монастырь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это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один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из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главных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центров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белорусского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Православия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величественный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архитектурный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ансамбль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XVII—XVIII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веков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!</a:t>
            </a:r>
          </a:p>
          <a:p>
            <a:pPr marL="0" lvl="0" indent="0" algn="just">
              <a:lnSpc>
                <a:spcPts val="3653"/>
              </a:lnSpc>
              <a:spcBef>
                <a:spcPct val="0"/>
              </a:spcBef>
            </a:pP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Здесь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вы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сможете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насладиться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не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только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архитектурой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но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особенной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атмосферой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Внутренняя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внешняя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красота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создают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гармоничное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пространство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где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каждый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найдёт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умиротворение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покой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511512" y="2483974"/>
            <a:ext cx="4881424" cy="918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319"/>
              </a:lnSpc>
              <a:spcBef>
                <a:spcPct val="0"/>
              </a:spcBef>
            </a:pPr>
            <a:r>
              <a:rPr lang="en-US" sz="5999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Жировичи</a:t>
            </a:r>
            <a:endParaRPr lang="en-US" sz="5999" b="1" dirty="0">
              <a:solidFill>
                <a:srgbClr val="FCFFFB"/>
              </a:solidFill>
              <a:latin typeface="Montserrat Heavy"/>
              <a:ea typeface="Montserrat Heavy"/>
              <a:cs typeface="Montserrat Heavy"/>
              <a:sym typeface="Montserrat Heavy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8614481" y="1028700"/>
            <a:ext cx="8247821" cy="4906703"/>
            <a:chOff x="0" y="0"/>
            <a:chExt cx="1277803" cy="76017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277803" cy="760177"/>
            </a:xfrm>
            <a:custGeom>
              <a:avLst/>
              <a:gdLst/>
              <a:ahLst/>
              <a:cxnLst/>
              <a:rect l="l" t="t" r="r" b="b"/>
              <a:pathLst>
                <a:path w="1277803" h="760177">
                  <a:moveTo>
                    <a:pt x="21589" y="0"/>
                  </a:moveTo>
                  <a:lnTo>
                    <a:pt x="1256214" y="0"/>
                  </a:lnTo>
                  <a:cubicBezTo>
                    <a:pt x="1261940" y="0"/>
                    <a:pt x="1267431" y="2275"/>
                    <a:pt x="1271480" y="6323"/>
                  </a:cubicBezTo>
                  <a:cubicBezTo>
                    <a:pt x="1275529" y="10372"/>
                    <a:pt x="1277803" y="15863"/>
                    <a:pt x="1277803" y="21589"/>
                  </a:cubicBezTo>
                  <a:lnTo>
                    <a:pt x="1277803" y="738588"/>
                  </a:lnTo>
                  <a:cubicBezTo>
                    <a:pt x="1277803" y="750511"/>
                    <a:pt x="1268138" y="760177"/>
                    <a:pt x="1256214" y="760177"/>
                  </a:cubicBezTo>
                  <a:lnTo>
                    <a:pt x="21589" y="760177"/>
                  </a:lnTo>
                  <a:cubicBezTo>
                    <a:pt x="15863" y="760177"/>
                    <a:pt x="10372" y="757902"/>
                    <a:pt x="6323" y="753853"/>
                  </a:cubicBezTo>
                  <a:cubicBezTo>
                    <a:pt x="2275" y="749805"/>
                    <a:pt x="0" y="744313"/>
                    <a:pt x="0" y="738588"/>
                  </a:cubicBezTo>
                  <a:lnTo>
                    <a:pt x="0" y="21589"/>
                  </a:lnTo>
                  <a:cubicBezTo>
                    <a:pt x="0" y="9666"/>
                    <a:pt x="9666" y="0"/>
                    <a:pt x="21589" y="0"/>
                  </a:cubicBezTo>
                  <a:close/>
                </a:path>
              </a:pathLst>
            </a:custGeom>
            <a:blipFill>
              <a:blip r:embed="rId3"/>
              <a:stretch>
                <a:fillRect t="-6030" b="-6030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11729355" y="6957625"/>
            <a:ext cx="7506978" cy="4545695"/>
            <a:chOff x="0" y="0"/>
            <a:chExt cx="1977147" cy="119722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77147" cy="1197220"/>
            </a:xfrm>
            <a:custGeom>
              <a:avLst/>
              <a:gdLst/>
              <a:ahLst/>
              <a:cxnLst/>
              <a:rect l="l" t="t" r="r" b="b"/>
              <a:pathLst>
                <a:path w="1977147" h="1197220">
                  <a:moveTo>
                    <a:pt x="103130" y="0"/>
                  </a:moveTo>
                  <a:lnTo>
                    <a:pt x="1874017" y="0"/>
                  </a:lnTo>
                  <a:cubicBezTo>
                    <a:pt x="1930974" y="0"/>
                    <a:pt x="1977147" y="46173"/>
                    <a:pt x="1977147" y="103130"/>
                  </a:cubicBezTo>
                  <a:lnTo>
                    <a:pt x="1977147" y="1094090"/>
                  </a:lnTo>
                  <a:cubicBezTo>
                    <a:pt x="1977147" y="1151047"/>
                    <a:pt x="1930974" y="1197220"/>
                    <a:pt x="1874017" y="1197220"/>
                  </a:cubicBezTo>
                  <a:lnTo>
                    <a:pt x="103130" y="1197220"/>
                  </a:lnTo>
                  <a:cubicBezTo>
                    <a:pt x="46173" y="1197220"/>
                    <a:pt x="0" y="1151047"/>
                    <a:pt x="0" y="1094090"/>
                  </a:cubicBezTo>
                  <a:lnTo>
                    <a:pt x="0" y="103130"/>
                  </a:lnTo>
                  <a:cubicBezTo>
                    <a:pt x="0" y="46173"/>
                    <a:pt x="46173" y="0"/>
                    <a:pt x="103130" y="0"/>
                  </a:cubicBezTo>
                  <a:close/>
                </a:path>
              </a:pathLst>
            </a:custGeom>
            <a:solidFill>
              <a:srgbClr val="315E41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1977147" cy="12448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3308581" y="-163261"/>
            <a:ext cx="4198973" cy="2099487"/>
          </a:xfrm>
          <a:custGeom>
            <a:avLst/>
            <a:gdLst/>
            <a:ahLst/>
            <a:cxnLst/>
            <a:rect l="l" t="t" r="r" b="b"/>
            <a:pathLst>
              <a:path w="4198973" h="2099487">
                <a:moveTo>
                  <a:pt x="0" y="0"/>
                </a:moveTo>
                <a:lnTo>
                  <a:pt x="4198973" y="0"/>
                </a:lnTo>
                <a:lnTo>
                  <a:pt x="4198973" y="2099487"/>
                </a:lnTo>
                <a:lnTo>
                  <a:pt x="0" y="20994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5814685" y="343296"/>
            <a:ext cx="1763393" cy="262906"/>
          </a:xfrm>
          <a:custGeom>
            <a:avLst/>
            <a:gdLst/>
            <a:ahLst/>
            <a:cxnLst/>
            <a:rect l="l" t="t" r="r" b="b"/>
            <a:pathLst>
              <a:path w="1763393" h="262906">
                <a:moveTo>
                  <a:pt x="0" y="0"/>
                </a:moveTo>
                <a:lnTo>
                  <a:pt x="1763393" y="0"/>
                </a:lnTo>
                <a:lnTo>
                  <a:pt x="1763393" y="262906"/>
                </a:lnTo>
                <a:lnTo>
                  <a:pt x="0" y="26290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10041345" y="5725138"/>
            <a:ext cx="7536733" cy="4361222"/>
            <a:chOff x="0" y="0"/>
            <a:chExt cx="1167637" cy="67566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167637" cy="675667"/>
            </a:xfrm>
            <a:custGeom>
              <a:avLst/>
              <a:gdLst/>
              <a:ahLst/>
              <a:cxnLst/>
              <a:rect l="l" t="t" r="r" b="b"/>
              <a:pathLst>
                <a:path w="1167637" h="675667">
                  <a:moveTo>
                    <a:pt x="23626" y="0"/>
                  </a:moveTo>
                  <a:lnTo>
                    <a:pt x="1144011" y="0"/>
                  </a:lnTo>
                  <a:cubicBezTo>
                    <a:pt x="1150277" y="0"/>
                    <a:pt x="1156286" y="2489"/>
                    <a:pt x="1160717" y="6920"/>
                  </a:cubicBezTo>
                  <a:cubicBezTo>
                    <a:pt x="1165148" y="11351"/>
                    <a:pt x="1167637" y="17360"/>
                    <a:pt x="1167637" y="23626"/>
                  </a:cubicBezTo>
                  <a:lnTo>
                    <a:pt x="1167637" y="652041"/>
                  </a:lnTo>
                  <a:cubicBezTo>
                    <a:pt x="1167637" y="658307"/>
                    <a:pt x="1165148" y="664317"/>
                    <a:pt x="1160717" y="668748"/>
                  </a:cubicBezTo>
                  <a:cubicBezTo>
                    <a:pt x="1156286" y="673178"/>
                    <a:pt x="1150277" y="675667"/>
                    <a:pt x="1144011" y="675667"/>
                  </a:cubicBezTo>
                  <a:lnTo>
                    <a:pt x="23626" y="675667"/>
                  </a:lnTo>
                  <a:cubicBezTo>
                    <a:pt x="17360" y="675667"/>
                    <a:pt x="11351" y="673178"/>
                    <a:pt x="6920" y="668748"/>
                  </a:cubicBezTo>
                  <a:cubicBezTo>
                    <a:pt x="2489" y="664317"/>
                    <a:pt x="0" y="658307"/>
                    <a:pt x="0" y="652041"/>
                  </a:cubicBezTo>
                  <a:lnTo>
                    <a:pt x="0" y="23626"/>
                  </a:lnTo>
                  <a:cubicBezTo>
                    <a:pt x="0" y="17360"/>
                    <a:pt x="2489" y="11351"/>
                    <a:pt x="6920" y="6920"/>
                  </a:cubicBezTo>
                  <a:cubicBezTo>
                    <a:pt x="11351" y="2489"/>
                    <a:pt x="17360" y="0"/>
                    <a:pt x="23626" y="0"/>
                  </a:cubicBezTo>
                  <a:close/>
                </a:path>
              </a:pathLst>
            </a:custGeom>
            <a:blipFill>
              <a:blip r:embed="rId8"/>
              <a:stretch>
                <a:fillRect l="-30982" t="-22693" b="-4630"/>
              </a:stretch>
            </a:blipFill>
          </p:spPr>
        </p:sp>
      </p:grpSp>
      <p:sp>
        <p:nvSpPr>
          <p:cNvPr id="12" name="TextBox 12"/>
          <p:cNvSpPr txBox="1"/>
          <p:nvPr/>
        </p:nvSpPr>
        <p:spPr>
          <a:xfrm>
            <a:off x="1538313" y="2554427"/>
            <a:ext cx="5473997" cy="768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100"/>
              </a:lnSpc>
              <a:spcBef>
                <a:spcPct val="0"/>
              </a:spcBef>
            </a:pPr>
            <a:r>
              <a:rPr lang="en-US" sz="5000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Эдемский</a:t>
            </a:r>
            <a:r>
              <a:rPr lang="en-US" sz="5000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000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сад</a:t>
            </a:r>
            <a:endParaRPr lang="en-US" sz="5000" b="1" dirty="0">
              <a:solidFill>
                <a:srgbClr val="FCFFFB"/>
              </a:solidFill>
              <a:latin typeface="Montserrat Heavy"/>
              <a:ea typeface="Montserrat Heavy"/>
              <a:cs typeface="Montserrat Heavy"/>
              <a:sym typeface="Montserrat Heavy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53596" y="3902879"/>
            <a:ext cx="7243432" cy="5010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3653"/>
              </a:lnSpc>
              <a:spcBef>
                <a:spcPct val="0"/>
              </a:spcBef>
            </a:pPr>
            <a:r>
              <a:rPr lang="en-US" sz="2610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Зоосад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Жировичского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монастыря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находится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на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месте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бывшей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панской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усадьбы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Всего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трёх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километрах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от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Жировичей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священники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создали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"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Эдемский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сад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",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где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животные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не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боятся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людей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marL="0" lvl="0" indent="0" algn="just">
              <a:lnSpc>
                <a:spcPts val="3653"/>
              </a:lnSpc>
              <a:spcBef>
                <a:spcPct val="0"/>
              </a:spcBef>
            </a:pP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Любой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желающий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может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посетить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этот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уникальный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зоопарк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marL="0" lvl="0" indent="0" algn="just">
              <a:lnSpc>
                <a:spcPts val="3653"/>
              </a:lnSpc>
              <a:spcBef>
                <a:spcPct val="0"/>
              </a:spcBef>
            </a:pP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Посещение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зоосада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«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Эдемский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сад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» -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это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открытие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нового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мира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загадочного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10" b="1" u="none" strike="noStrike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прекрасного</a:t>
            </a:r>
            <a:r>
              <a:rPr lang="en-US" sz="2610" b="1" u="none" strike="noStrike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439556" y="8611234"/>
            <a:ext cx="3435666" cy="3435666"/>
          </a:xfrm>
          <a:custGeom>
            <a:avLst/>
            <a:gdLst/>
            <a:ahLst/>
            <a:cxnLst/>
            <a:rect l="l" t="t" r="r" b="b"/>
            <a:pathLst>
              <a:path w="3435666" h="3435666">
                <a:moveTo>
                  <a:pt x="0" y="0"/>
                </a:moveTo>
                <a:lnTo>
                  <a:pt x="3435666" y="0"/>
                </a:lnTo>
                <a:lnTo>
                  <a:pt x="3435666" y="3435666"/>
                </a:lnTo>
                <a:lnTo>
                  <a:pt x="0" y="34356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 rot="5400000">
            <a:off x="9872054" y="-9283584"/>
            <a:ext cx="1496736" cy="21240844"/>
            <a:chOff x="0" y="0"/>
            <a:chExt cx="134892" cy="191431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4892" cy="1914316"/>
            </a:xfrm>
            <a:custGeom>
              <a:avLst/>
              <a:gdLst/>
              <a:ahLst/>
              <a:cxnLst/>
              <a:rect l="l" t="t" r="r" b="b"/>
              <a:pathLst>
                <a:path w="134892" h="1914316">
                  <a:moveTo>
                    <a:pt x="44988" y="19070"/>
                  </a:moveTo>
                  <a:cubicBezTo>
                    <a:pt x="51882" y="7556"/>
                    <a:pt x="59766" y="0"/>
                    <a:pt x="67482" y="0"/>
                  </a:cubicBezTo>
                  <a:cubicBezTo>
                    <a:pt x="75199" y="0"/>
                    <a:pt x="82624" y="6476"/>
                    <a:pt x="89467" y="17990"/>
                  </a:cubicBezTo>
                  <a:cubicBezTo>
                    <a:pt x="89613" y="18350"/>
                    <a:pt x="89758" y="18350"/>
                    <a:pt x="89904" y="18710"/>
                  </a:cubicBezTo>
                  <a:cubicBezTo>
                    <a:pt x="115601" y="64765"/>
                    <a:pt x="134528" y="186379"/>
                    <a:pt x="134892" y="352970"/>
                  </a:cubicBezTo>
                  <a:lnTo>
                    <a:pt x="134892" y="1914316"/>
                  </a:lnTo>
                  <a:lnTo>
                    <a:pt x="0" y="1914316"/>
                  </a:lnTo>
                  <a:lnTo>
                    <a:pt x="0" y="354129"/>
                  </a:lnTo>
                  <a:cubicBezTo>
                    <a:pt x="364" y="185660"/>
                    <a:pt x="19000" y="64045"/>
                    <a:pt x="44988" y="19070"/>
                  </a:cubicBezTo>
                  <a:close/>
                </a:path>
              </a:pathLst>
            </a:custGeom>
            <a:solidFill>
              <a:srgbClr val="193229"/>
            </a:solidFill>
            <a:ln cap="sq">
              <a:noFill/>
              <a:prstDash val="solid"/>
              <a:miter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79375"/>
              <a:ext cx="134892" cy="18349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33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610118" y="900862"/>
            <a:ext cx="837163" cy="837163"/>
          </a:xfrm>
          <a:custGeom>
            <a:avLst/>
            <a:gdLst/>
            <a:ahLst/>
            <a:cxnLst/>
            <a:rect l="l" t="t" r="r" b="b"/>
            <a:pathLst>
              <a:path w="837163" h="837163">
                <a:moveTo>
                  <a:pt x="0" y="0"/>
                </a:moveTo>
                <a:lnTo>
                  <a:pt x="837164" y="0"/>
                </a:lnTo>
                <a:lnTo>
                  <a:pt x="837164" y="837163"/>
                </a:lnTo>
                <a:lnTo>
                  <a:pt x="0" y="83716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6692048" y="9258300"/>
            <a:ext cx="2179052" cy="647066"/>
          </a:xfrm>
          <a:custGeom>
            <a:avLst/>
            <a:gdLst/>
            <a:ahLst/>
            <a:cxnLst/>
            <a:rect l="l" t="t" r="r" b="b"/>
            <a:pathLst>
              <a:path w="2179052" h="647066">
                <a:moveTo>
                  <a:pt x="0" y="0"/>
                </a:moveTo>
                <a:lnTo>
                  <a:pt x="2179052" y="0"/>
                </a:lnTo>
                <a:lnTo>
                  <a:pt x="2179052" y="647066"/>
                </a:lnTo>
                <a:lnTo>
                  <a:pt x="0" y="64706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9" name="Freeform 9"/>
          <p:cNvSpPr/>
          <p:nvPr/>
        </p:nvSpPr>
        <p:spPr>
          <a:xfrm rot="-5400000">
            <a:off x="5527286" y="-1076659"/>
            <a:ext cx="7633587" cy="14330462"/>
          </a:xfrm>
          <a:custGeom>
            <a:avLst/>
            <a:gdLst/>
            <a:ahLst/>
            <a:cxnLst/>
            <a:rect l="l" t="t" r="r" b="b"/>
            <a:pathLst>
              <a:path w="7633587" h="14330462">
                <a:moveTo>
                  <a:pt x="0" y="0"/>
                </a:moveTo>
                <a:lnTo>
                  <a:pt x="7633587" y="0"/>
                </a:lnTo>
                <a:lnTo>
                  <a:pt x="7633587" y="14330462"/>
                </a:lnTo>
                <a:lnTo>
                  <a:pt x="0" y="1433046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4962"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5235678" y="935651"/>
            <a:ext cx="7816645" cy="802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68"/>
              </a:lnSpc>
            </a:pPr>
            <a:r>
              <a:rPr lang="en-US" sz="5302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СХЕМА МАРШРУТА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7415914" y="1028700"/>
            <a:ext cx="110889" cy="4781577"/>
            <a:chOff x="0" y="0"/>
            <a:chExt cx="29205" cy="125934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9205" cy="1259345"/>
            </a:xfrm>
            <a:custGeom>
              <a:avLst/>
              <a:gdLst/>
              <a:ahLst/>
              <a:cxnLst/>
              <a:rect l="l" t="t" r="r" b="b"/>
              <a:pathLst>
                <a:path w="29205" h="1259345">
                  <a:moveTo>
                    <a:pt x="14603" y="0"/>
                  </a:moveTo>
                  <a:lnTo>
                    <a:pt x="14603" y="0"/>
                  </a:lnTo>
                  <a:cubicBezTo>
                    <a:pt x="18476" y="0"/>
                    <a:pt x="22190" y="1538"/>
                    <a:pt x="24928" y="4277"/>
                  </a:cubicBezTo>
                  <a:cubicBezTo>
                    <a:pt x="27667" y="7016"/>
                    <a:pt x="29205" y="10730"/>
                    <a:pt x="29205" y="14603"/>
                  </a:cubicBezTo>
                  <a:lnTo>
                    <a:pt x="29205" y="1244743"/>
                  </a:lnTo>
                  <a:cubicBezTo>
                    <a:pt x="29205" y="1248615"/>
                    <a:pt x="27667" y="1252330"/>
                    <a:pt x="24928" y="1255068"/>
                  </a:cubicBezTo>
                  <a:cubicBezTo>
                    <a:pt x="22190" y="1257807"/>
                    <a:pt x="18476" y="1259345"/>
                    <a:pt x="14603" y="1259345"/>
                  </a:cubicBezTo>
                  <a:lnTo>
                    <a:pt x="14603" y="1259345"/>
                  </a:lnTo>
                  <a:cubicBezTo>
                    <a:pt x="10730" y="1259345"/>
                    <a:pt x="7016" y="1257807"/>
                    <a:pt x="4277" y="1255068"/>
                  </a:cubicBezTo>
                  <a:cubicBezTo>
                    <a:pt x="1538" y="1252330"/>
                    <a:pt x="0" y="1248615"/>
                    <a:pt x="0" y="1244743"/>
                  </a:cubicBezTo>
                  <a:lnTo>
                    <a:pt x="0" y="14603"/>
                  </a:lnTo>
                  <a:cubicBezTo>
                    <a:pt x="0" y="10730"/>
                    <a:pt x="1538" y="7016"/>
                    <a:pt x="4277" y="4277"/>
                  </a:cubicBezTo>
                  <a:cubicBezTo>
                    <a:pt x="7016" y="1538"/>
                    <a:pt x="10730" y="0"/>
                    <a:pt x="14603" y="0"/>
                  </a:cubicBezTo>
                  <a:close/>
                </a:path>
              </a:pathLst>
            </a:custGeom>
            <a:solidFill>
              <a:srgbClr val="75A185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29205" cy="13069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0" y="7668287"/>
            <a:ext cx="18288000" cy="2618713"/>
            <a:chOff x="0" y="0"/>
            <a:chExt cx="4816593" cy="68970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16592" cy="689702"/>
            </a:xfrm>
            <a:custGeom>
              <a:avLst/>
              <a:gdLst/>
              <a:ahLst/>
              <a:cxnLst/>
              <a:rect l="l" t="t" r="r" b="b"/>
              <a:pathLst>
                <a:path w="4816592" h="689702">
                  <a:moveTo>
                    <a:pt x="0" y="0"/>
                  </a:moveTo>
                  <a:lnTo>
                    <a:pt x="4816592" y="0"/>
                  </a:lnTo>
                  <a:lnTo>
                    <a:pt x="4816592" y="689702"/>
                  </a:lnTo>
                  <a:lnTo>
                    <a:pt x="0" y="689702"/>
                  </a:lnTo>
                  <a:close/>
                </a:path>
              </a:pathLst>
            </a:custGeom>
            <a:solidFill>
              <a:srgbClr val="315E41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4816593" cy="73732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2803287" y="7668287"/>
            <a:ext cx="6730227" cy="3018279"/>
            <a:chOff x="0" y="0"/>
            <a:chExt cx="765630" cy="343359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765630" cy="343359"/>
            </a:xfrm>
            <a:custGeom>
              <a:avLst/>
              <a:gdLst/>
              <a:ahLst/>
              <a:cxnLst/>
              <a:rect l="l" t="t" r="r" b="b"/>
              <a:pathLst>
                <a:path w="765630" h="343359">
                  <a:moveTo>
                    <a:pt x="562430" y="0"/>
                  </a:moveTo>
                  <a:cubicBezTo>
                    <a:pt x="674660" y="0"/>
                    <a:pt x="765630" y="76859"/>
                    <a:pt x="765630" y="171680"/>
                  </a:cubicBezTo>
                  <a:cubicBezTo>
                    <a:pt x="765630" y="266500"/>
                    <a:pt x="674660" y="343359"/>
                    <a:pt x="562430" y="343359"/>
                  </a:cubicBezTo>
                  <a:lnTo>
                    <a:pt x="203200" y="343359"/>
                  </a:lnTo>
                  <a:cubicBezTo>
                    <a:pt x="90970" y="343359"/>
                    <a:pt x="0" y="266500"/>
                    <a:pt x="0" y="171680"/>
                  </a:cubicBezTo>
                  <a:cubicBezTo>
                    <a:pt x="0" y="76859"/>
                    <a:pt x="90970" y="0"/>
                    <a:pt x="203200" y="0"/>
                  </a:cubicBezTo>
                  <a:lnTo>
                    <a:pt x="562430" y="0"/>
                  </a:lnTo>
                </a:path>
              </a:pathLst>
            </a:custGeom>
            <a:blipFill>
              <a:blip r:embed="rId3"/>
              <a:stretch>
                <a:fillRect t="-24420" b="-24420"/>
              </a:stretch>
            </a:blipFill>
          </p:spPr>
        </p:sp>
      </p:grpSp>
      <p:sp>
        <p:nvSpPr>
          <p:cNvPr id="11" name="Freeform 11"/>
          <p:cNvSpPr/>
          <p:nvPr/>
        </p:nvSpPr>
        <p:spPr>
          <a:xfrm>
            <a:off x="16487226" y="7168431"/>
            <a:ext cx="1408634" cy="210014"/>
          </a:xfrm>
          <a:custGeom>
            <a:avLst/>
            <a:gdLst/>
            <a:ahLst/>
            <a:cxnLst/>
            <a:rect l="l" t="t" r="r" b="b"/>
            <a:pathLst>
              <a:path w="1408634" h="210014">
                <a:moveTo>
                  <a:pt x="0" y="0"/>
                </a:moveTo>
                <a:lnTo>
                  <a:pt x="1408633" y="0"/>
                </a:lnTo>
                <a:lnTo>
                  <a:pt x="1408633" y="210014"/>
                </a:lnTo>
                <a:lnTo>
                  <a:pt x="0" y="21001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392141" y="2943535"/>
            <a:ext cx="17503719" cy="3935054"/>
            <a:chOff x="0" y="0"/>
            <a:chExt cx="23338292" cy="5246738"/>
          </a:xfrm>
        </p:grpSpPr>
        <p:grpSp>
          <p:nvGrpSpPr>
            <p:cNvPr id="13" name="Group 13"/>
            <p:cNvGrpSpPr/>
            <p:nvPr/>
          </p:nvGrpSpPr>
          <p:grpSpPr>
            <a:xfrm>
              <a:off x="0" y="781346"/>
              <a:ext cx="7313507" cy="4465392"/>
              <a:chOff x="0" y="0"/>
              <a:chExt cx="1065845" cy="650771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1065845" cy="650771"/>
              </a:xfrm>
              <a:custGeom>
                <a:avLst/>
                <a:gdLst/>
                <a:ahLst/>
                <a:cxnLst/>
                <a:rect l="l" t="t" r="r" b="b"/>
                <a:pathLst>
                  <a:path w="1065845" h="650771">
                    <a:moveTo>
                      <a:pt x="60692" y="0"/>
                    </a:moveTo>
                    <a:lnTo>
                      <a:pt x="1005153" y="0"/>
                    </a:lnTo>
                    <a:cubicBezTo>
                      <a:pt x="1021249" y="0"/>
                      <a:pt x="1036687" y="6394"/>
                      <a:pt x="1048068" y="17776"/>
                    </a:cubicBezTo>
                    <a:cubicBezTo>
                      <a:pt x="1059450" y="29158"/>
                      <a:pt x="1065845" y="44595"/>
                      <a:pt x="1065845" y="60692"/>
                    </a:cubicBezTo>
                    <a:lnTo>
                      <a:pt x="1065845" y="590079"/>
                    </a:lnTo>
                    <a:cubicBezTo>
                      <a:pt x="1065845" y="606175"/>
                      <a:pt x="1059450" y="621612"/>
                      <a:pt x="1048068" y="632994"/>
                    </a:cubicBezTo>
                    <a:cubicBezTo>
                      <a:pt x="1036687" y="644376"/>
                      <a:pt x="1021249" y="650771"/>
                      <a:pt x="1005153" y="650771"/>
                    </a:cubicBezTo>
                    <a:lnTo>
                      <a:pt x="60692" y="650771"/>
                    </a:lnTo>
                    <a:cubicBezTo>
                      <a:pt x="27173" y="650771"/>
                      <a:pt x="0" y="623598"/>
                      <a:pt x="0" y="590079"/>
                    </a:cubicBezTo>
                    <a:lnTo>
                      <a:pt x="0" y="60692"/>
                    </a:lnTo>
                    <a:cubicBezTo>
                      <a:pt x="0" y="44595"/>
                      <a:pt x="6394" y="29158"/>
                      <a:pt x="17776" y="17776"/>
                    </a:cubicBezTo>
                    <a:cubicBezTo>
                      <a:pt x="29158" y="6394"/>
                      <a:pt x="44595" y="0"/>
                      <a:pt x="60692" y="0"/>
                    </a:cubicBezTo>
                    <a:close/>
                  </a:path>
                </a:pathLst>
              </a:custGeom>
              <a:solidFill>
                <a:srgbClr val="1E4436"/>
              </a:solidFill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47625"/>
                <a:ext cx="1065845" cy="698396"/>
              </a:xfrm>
              <a:prstGeom prst="rect">
                <a:avLst/>
              </a:prstGeom>
            </p:spPr>
            <p:txBody>
              <a:bodyPr lIns="68854" tIns="68854" rIns="68854" bIns="68854" rtlCol="0" anchor="ctr"/>
              <a:lstStyle/>
              <a:p>
                <a:pPr algn="ctr">
                  <a:lnSpc>
                    <a:spcPts val="3360"/>
                  </a:lnSpc>
                </a:pPr>
                <a:endParaRPr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0" y="0"/>
              <a:ext cx="7313507" cy="1318796"/>
              <a:chOff x="0" y="0"/>
              <a:chExt cx="1065845" cy="192197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1065845" cy="192197"/>
              </a:xfrm>
              <a:custGeom>
                <a:avLst/>
                <a:gdLst/>
                <a:ahLst/>
                <a:cxnLst/>
                <a:rect l="l" t="t" r="r" b="b"/>
                <a:pathLst>
                  <a:path w="1065845" h="192197">
                    <a:moveTo>
                      <a:pt x="96098" y="0"/>
                    </a:moveTo>
                    <a:lnTo>
                      <a:pt x="969746" y="0"/>
                    </a:lnTo>
                    <a:cubicBezTo>
                      <a:pt x="995233" y="0"/>
                      <a:pt x="1019676" y="10125"/>
                      <a:pt x="1037698" y="28147"/>
                    </a:cubicBezTo>
                    <a:cubicBezTo>
                      <a:pt x="1055720" y="46168"/>
                      <a:pt x="1065845" y="70611"/>
                      <a:pt x="1065845" y="96098"/>
                    </a:cubicBezTo>
                    <a:lnTo>
                      <a:pt x="1065845" y="96098"/>
                    </a:lnTo>
                    <a:cubicBezTo>
                      <a:pt x="1065845" y="149172"/>
                      <a:pt x="1022820" y="192197"/>
                      <a:pt x="969746" y="192197"/>
                    </a:cubicBezTo>
                    <a:lnTo>
                      <a:pt x="96098" y="192197"/>
                    </a:lnTo>
                    <a:cubicBezTo>
                      <a:pt x="70611" y="192197"/>
                      <a:pt x="46168" y="182072"/>
                      <a:pt x="28147" y="164050"/>
                    </a:cubicBezTo>
                    <a:cubicBezTo>
                      <a:pt x="10125" y="146028"/>
                      <a:pt x="0" y="121585"/>
                      <a:pt x="0" y="96098"/>
                    </a:cubicBezTo>
                    <a:lnTo>
                      <a:pt x="0" y="96098"/>
                    </a:lnTo>
                    <a:cubicBezTo>
                      <a:pt x="0" y="70611"/>
                      <a:pt x="10125" y="46168"/>
                      <a:pt x="28147" y="28147"/>
                    </a:cubicBezTo>
                    <a:cubicBezTo>
                      <a:pt x="46168" y="10125"/>
                      <a:pt x="70611" y="0"/>
                      <a:pt x="96098" y="0"/>
                    </a:cubicBezTo>
                    <a:close/>
                  </a:path>
                </a:pathLst>
              </a:custGeom>
              <a:solidFill>
                <a:srgbClr val="427755"/>
              </a:solidFill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0" y="-47625"/>
                <a:ext cx="1065845" cy="239822"/>
              </a:xfrm>
              <a:prstGeom prst="rect">
                <a:avLst/>
              </a:prstGeom>
            </p:spPr>
            <p:txBody>
              <a:bodyPr lIns="68854" tIns="68854" rIns="68854" bIns="68854" rtlCol="0" anchor="ctr"/>
              <a:lstStyle/>
              <a:p>
                <a:pPr algn="ctr">
                  <a:lnSpc>
                    <a:spcPts val="3360"/>
                  </a:lnSpc>
                </a:pPr>
                <a:endParaRPr/>
              </a:p>
            </p:txBody>
          </p:sp>
        </p:grpSp>
        <p:sp>
          <p:nvSpPr>
            <p:cNvPr id="19" name="TextBox 19"/>
            <p:cNvSpPr txBox="1"/>
            <p:nvPr/>
          </p:nvSpPr>
          <p:spPr>
            <a:xfrm>
              <a:off x="665771" y="293553"/>
              <a:ext cx="5981965" cy="6745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364"/>
                </a:lnSpc>
              </a:pPr>
              <a:r>
                <a:rPr lang="en-US" sz="3117" b="1">
                  <a:solidFill>
                    <a:srgbClr val="EFFFDA"/>
                  </a:solidFill>
                  <a:latin typeface="Aileron Heavy"/>
                  <a:ea typeface="Aileron Heavy"/>
                  <a:cs typeface="Aileron Heavy"/>
                  <a:sym typeface="Aileron Heavy"/>
                </a:rPr>
                <a:t>Продолжительность: 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2162774" y="2556694"/>
              <a:ext cx="2987960" cy="70844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4445"/>
                </a:lnSpc>
              </a:pPr>
              <a:r>
                <a:rPr lang="en-US" sz="3175" b="1" dirty="0" err="1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до</a:t>
              </a:r>
              <a:r>
                <a:rPr lang="en-US" sz="3175" b="1" dirty="0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5 </a:t>
              </a:r>
              <a:r>
                <a:rPr lang="en-US" sz="3175" b="1" dirty="0" err="1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часов</a:t>
              </a:r>
              <a:endParaRPr lang="en-US" sz="3175" b="1" dirty="0">
                <a:solidFill>
                  <a:srgbClr val="B4CA96"/>
                </a:solidFill>
                <a:latin typeface="Aileron Bold"/>
                <a:ea typeface="Aileron Bold"/>
                <a:cs typeface="Aileron Bold"/>
                <a:sym typeface="Aileron Bold"/>
              </a:endParaRPr>
            </a:p>
          </p:txBody>
        </p:sp>
        <p:grpSp>
          <p:nvGrpSpPr>
            <p:cNvPr id="21" name="Group 21"/>
            <p:cNvGrpSpPr/>
            <p:nvPr/>
          </p:nvGrpSpPr>
          <p:grpSpPr>
            <a:xfrm>
              <a:off x="8012007" y="659398"/>
              <a:ext cx="7313892" cy="4587340"/>
              <a:chOff x="0" y="0"/>
              <a:chExt cx="1065901" cy="668543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1065901" cy="668543"/>
              </a:xfrm>
              <a:custGeom>
                <a:avLst/>
                <a:gdLst/>
                <a:ahLst/>
                <a:cxnLst/>
                <a:rect l="l" t="t" r="r" b="b"/>
                <a:pathLst>
                  <a:path w="1065901" h="668543">
                    <a:moveTo>
                      <a:pt x="60689" y="0"/>
                    </a:moveTo>
                    <a:lnTo>
                      <a:pt x="1005212" y="0"/>
                    </a:lnTo>
                    <a:cubicBezTo>
                      <a:pt x="1038730" y="0"/>
                      <a:pt x="1065901" y="27171"/>
                      <a:pt x="1065901" y="60689"/>
                    </a:cubicBezTo>
                    <a:lnTo>
                      <a:pt x="1065901" y="607854"/>
                    </a:lnTo>
                    <a:cubicBezTo>
                      <a:pt x="1065901" y="641372"/>
                      <a:pt x="1038730" y="668543"/>
                      <a:pt x="1005212" y="668543"/>
                    </a:cubicBezTo>
                    <a:lnTo>
                      <a:pt x="60689" y="668543"/>
                    </a:lnTo>
                    <a:cubicBezTo>
                      <a:pt x="27171" y="668543"/>
                      <a:pt x="0" y="641372"/>
                      <a:pt x="0" y="607854"/>
                    </a:cubicBezTo>
                    <a:lnTo>
                      <a:pt x="0" y="60689"/>
                    </a:lnTo>
                    <a:cubicBezTo>
                      <a:pt x="0" y="27171"/>
                      <a:pt x="27171" y="0"/>
                      <a:pt x="60689" y="0"/>
                    </a:cubicBezTo>
                    <a:close/>
                  </a:path>
                </a:pathLst>
              </a:custGeom>
              <a:solidFill>
                <a:srgbClr val="1E4436"/>
              </a:solidFill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0" y="-47625"/>
                <a:ext cx="1065901" cy="716168"/>
              </a:xfrm>
              <a:prstGeom prst="rect">
                <a:avLst/>
              </a:prstGeom>
            </p:spPr>
            <p:txBody>
              <a:bodyPr lIns="68854" tIns="68854" rIns="68854" bIns="68854" rtlCol="0" anchor="ctr"/>
              <a:lstStyle/>
              <a:p>
                <a:pPr algn="ctr">
                  <a:lnSpc>
                    <a:spcPts val="3360"/>
                  </a:lnSpc>
                </a:pPr>
                <a:endParaRPr/>
              </a:p>
            </p:txBody>
          </p:sp>
        </p:grpSp>
        <p:grpSp>
          <p:nvGrpSpPr>
            <p:cNvPr id="24" name="Group 24"/>
            <p:cNvGrpSpPr/>
            <p:nvPr/>
          </p:nvGrpSpPr>
          <p:grpSpPr>
            <a:xfrm>
              <a:off x="8012007" y="0"/>
              <a:ext cx="7313892" cy="1318796"/>
              <a:chOff x="0" y="0"/>
              <a:chExt cx="1065901" cy="192197"/>
            </a:xfrm>
          </p:grpSpPr>
          <p:sp>
            <p:nvSpPr>
              <p:cNvPr id="25" name="Freeform 25"/>
              <p:cNvSpPr/>
              <p:nvPr/>
            </p:nvSpPr>
            <p:spPr>
              <a:xfrm>
                <a:off x="0" y="0"/>
                <a:ext cx="1065901" cy="192197"/>
              </a:xfrm>
              <a:custGeom>
                <a:avLst/>
                <a:gdLst/>
                <a:ahLst/>
                <a:cxnLst/>
                <a:rect l="l" t="t" r="r" b="b"/>
                <a:pathLst>
                  <a:path w="1065901" h="192197">
                    <a:moveTo>
                      <a:pt x="96098" y="0"/>
                    </a:moveTo>
                    <a:lnTo>
                      <a:pt x="969803" y="0"/>
                    </a:lnTo>
                    <a:cubicBezTo>
                      <a:pt x="995289" y="0"/>
                      <a:pt x="1019732" y="10125"/>
                      <a:pt x="1037754" y="28147"/>
                    </a:cubicBezTo>
                    <a:cubicBezTo>
                      <a:pt x="1055776" y="46168"/>
                      <a:pt x="1065901" y="70611"/>
                      <a:pt x="1065901" y="96098"/>
                    </a:cubicBezTo>
                    <a:lnTo>
                      <a:pt x="1065901" y="96098"/>
                    </a:lnTo>
                    <a:cubicBezTo>
                      <a:pt x="1065901" y="149172"/>
                      <a:pt x="1022876" y="192197"/>
                      <a:pt x="969803" y="192197"/>
                    </a:cubicBezTo>
                    <a:lnTo>
                      <a:pt x="96098" y="192197"/>
                    </a:lnTo>
                    <a:cubicBezTo>
                      <a:pt x="70611" y="192197"/>
                      <a:pt x="46168" y="182072"/>
                      <a:pt x="28147" y="164050"/>
                    </a:cubicBezTo>
                    <a:cubicBezTo>
                      <a:pt x="10125" y="146028"/>
                      <a:pt x="0" y="121585"/>
                      <a:pt x="0" y="96098"/>
                    </a:cubicBezTo>
                    <a:lnTo>
                      <a:pt x="0" y="96098"/>
                    </a:lnTo>
                    <a:cubicBezTo>
                      <a:pt x="0" y="70611"/>
                      <a:pt x="10125" y="46168"/>
                      <a:pt x="28147" y="28147"/>
                    </a:cubicBezTo>
                    <a:cubicBezTo>
                      <a:pt x="46168" y="10125"/>
                      <a:pt x="70611" y="0"/>
                      <a:pt x="96098" y="0"/>
                    </a:cubicBezTo>
                    <a:close/>
                  </a:path>
                </a:pathLst>
              </a:custGeom>
              <a:solidFill>
                <a:srgbClr val="427755"/>
              </a:solidFill>
            </p:spPr>
          </p:sp>
          <p:sp>
            <p:nvSpPr>
              <p:cNvPr id="26" name="TextBox 26"/>
              <p:cNvSpPr txBox="1"/>
              <p:nvPr/>
            </p:nvSpPr>
            <p:spPr>
              <a:xfrm>
                <a:off x="0" y="-47625"/>
                <a:ext cx="1065901" cy="239822"/>
              </a:xfrm>
              <a:prstGeom prst="rect">
                <a:avLst/>
              </a:prstGeom>
            </p:spPr>
            <p:txBody>
              <a:bodyPr lIns="68854" tIns="68854" rIns="68854" bIns="68854" rtlCol="0" anchor="ctr"/>
              <a:lstStyle/>
              <a:p>
                <a:pPr algn="ctr">
                  <a:lnSpc>
                    <a:spcPts val="3360"/>
                  </a:lnSpc>
                </a:pPr>
                <a:endParaRPr/>
              </a:p>
            </p:txBody>
          </p:sp>
        </p:grpSp>
        <p:sp>
          <p:nvSpPr>
            <p:cNvPr id="27" name="TextBox 27"/>
            <p:cNvSpPr txBox="1"/>
            <p:nvPr/>
          </p:nvSpPr>
          <p:spPr>
            <a:xfrm>
              <a:off x="9878919" y="309251"/>
              <a:ext cx="3580068" cy="6745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364"/>
                </a:lnSpc>
              </a:pPr>
              <a:r>
                <a:rPr lang="en-US" sz="3117" b="1">
                  <a:solidFill>
                    <a:srgbClr val="EFFFDA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Стоимость: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8456813" y="1893189"/>
              <a:ext cx="6424281" cy="262183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3963"/>
                </a:lnSpc>
              </a:pPr>
              <a:r>
                <a:rPr lang="en-US" sz="2831" b="1" dirty="0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-</a:t>
              </a:r>
              <a:r>
                <a:rPr lang="en-US" sz="2831" b="1" dirty="0" err="1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взрослые</a:t>
              </a:r>
              <a:r>
                <a:rPr lang="en-US" sz="2831" b="1" dirty="0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- 10 </a:t>
              </a:r>
              <a:r>
                <a:rPr lang="en-US" sz="2831" b="1" dirty="0" err="1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руб</a:t>
              </a:r>
              <a:endParaRPr lang="en-US" sz="2831" b="1" dirty="0">
                <a:solidFill>
                  <a:srgbClr val="B4CA96"/>
                </a:solidFill>
                <a:latin typeface="Aileron Bold"/>
                <a:ea typeface="Aileron Bold"/>
                <a:cs typeface="Aileron Bold"/>
                <a:sym typeface="Aileron Bold"/>
              </a:endParaRPr>
            </a:p>
            <a:p>
              <a:pPr algn="just">
                <a:lnSpc>
                  <a:spcPts val="3963"/>
                </a:lnSpc>
              </a:pPr>
              <a:r>
                <a:rPr lang="en-US" sz="2831" b="1" dirty="0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-</a:t>
              </a:r>
              <a:r>
                <a:rPr lang="en-US" sz="2831" b="1" dirty="0" err="1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дети</a:t>
              </a:r>
              <a:r>
                <a:rPr lang="en-US" sz="2831" b="1" dirty="0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, </a:t>
              </a:r>
              <a:r>
                <a:rPr lang="en-US" sz="2831" b="1" dirty="0" err="1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школьники</a:t>
              </a:r>
              <a:r>
                <a:rPr lang="en-US" sz="2831" b="1" dirty="0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- 8 </a:t>
              </a:r>
              <a:r>
                <a:rPr lang="en-US" sz="2831" b="1" dirty="0" err="1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руб</a:t>
              </a:r>
              <a:endParaRPr lang="en-US" sz="2831" b="1" dirty="0">
                <a:solidFill>
                  <a:srgbClr val="B4CA96"/>
                </a:solidFill>
                <a:latin typeface="Aileron Bold"/>
                <a:ea typeface="Aileron Bold"/>
                <a:cs typeface="Aileron Bold"/>
                <a:sym typeface="Aileron Bold"/>
              </a:endParaRPr>
            </a:p>
            <a:p>
              <a:pPr algn="just">
                <a:lnSpc>
                  <a:spcPts val="3963"/>
                </a:lnSpc>
              </a:pPr>
              <a:r>
                <a:rPr lang="en-US" sz="2831" b="1" dirty="0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-</a:t>
              </a:r>
              <a:r>
                <a:rPr lang="en-US" sz="2831" b="1" dirty="0" err="1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иностранные</a:t>
              </a:r>
              <a:r>
                <a:rPr lang="en-US" sz="2831" b="1" dirty="0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</a:t>
              </a:r>
              <a:r>
                <a:rPr lang="en-US" sz="2831" b="1" dirty="0" err="1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граждане</a:t>
              </a:r>
              <a:r>
                <a:rPr lang="en-US" sz="2831" b="1" dirty="0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- 12 </a:t>
              </a:r>
              <a:r>
                <a:rPr lang="en-US" sz="2831" b="1" dirty="0" err="1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руб</a:t>
              </a:r>
              <a:endParaRPr lang="en-US" sz="2831" b="1" dirty="0">
                <a:solidFill>
                  <a:srgbClr val="B4CA96"/>
                </a:solidFill>
                <a:latin typeface="Aileron Bold"/>
                <a:ea typeface="Aileron Bold"/>
                <a:cs typeface="Aileron Bold"/>
                <a:sym typeface="Aileron Bold"/>
              </a:endParaRPr>
            </a:p>
          </p:txBody>
        </p:sp>
        <p:grpSp>
          <p:nvGrpSpPr>
            <p:cNvPr id="29" name="Group 29"/>
            <p:cNvGrpSpPr/>
            <p:nvPr/>
          </p:nvGrpSpPr>
          <p:grpSpPr>
            <a:xfrm>
              <a:off x="16024399" y="659398"/>
              <a:ext cx="7313892" cy="4587340"/>
              <a:chOff x="0" y="0"/>
              <a:chExt cx="1065901" cy="668543"/>
            </a:xfrm>
          </p:grpSpPr>
          <p:sp>
            <p:nvSpPr>
              <p:cNvPr id="30" name="Freeform 30"/>
              <p:cNvSpPr/>
              <p:nvPr/>
            </p:nvSpPr>
            <p:spPr>
              <a:xfrm>
                <a:off x="0" y="0"/>
                <a:ext cx="1065901" cy="668543"/>
              </a:xfrm>
              <a:custGeom>
                <a:avLst/>
                <a:gdLst/>
                <a:ahLst/>
                <a:cxnLst/>
                <a:rect l="l" t="t" r="r" b="b"/>
                <a:pathLst>
                  <a:path w="1065901" h="668543">
                    <a:moveTo>
                      <a:pt x="60689" y="0"/>
                    </a:moveTo>
                    <a:lnTo>
                      <a:pt x="1005212" y="0"/>
                    </a:lnTo>
                    <a:cubicBezTo>
                      <a:pt x="1038730" y="0"/>
                      <a:pt x="1065901" y="27171"/>
                      <a:pt x="1065901" y="60689"/>
                    </a:cubicBezTo>
                    <a:lnTo>
                      <a:pt x="1065901" y="607854"/>
                    </a:lnTo>
                    <a:cubicBezTo>
                      <a:pt x="1065901" y="641372"/>
                      <a:pt x="1038730" y="668543"/>
                      <a:pt x="1005212" y="668543"/>
                    </a:cubicBezTo>
                    <a:lnTo>
                      <a:pt x="60689" y="668543"/>
                    </a:lnTo>
                    <a:cubicBezTo>
                      <a:pt x="27171" y="668543"/>
                      <a:pt x="0" y="641372"/>
                      <a:pt x="0" y="607854"/>
                    </a:cubicBezTo>
                    <a:lnTo>
                      <a:pt x="0" y="60689"/>
                    </a:lnTo>
                    <a:cubicBezTo>
                      <a:pt x="0" y="27171"/>
                      <a:pt x="27171" y="0"/>
                      <a:pt x="60689" y="0"/>
                    </a:cubicBezTo>
                    <a:close/>
                  </a:path>
                </a:pathLst>
              </a:custGeom>
              <a:solidFill>
                <a:srgbClr val="1E4436"/>
              </a:solidFill>
            </p:spPr>
          </p:sp>
          <p:sp>
            <p:nvSpPr>
              <p:cNvPr id="31" name="TextBox 31"/>
              <p:cNvSpPr txBox="1"/>
              <p:nvPr/>
            </p:nvSpPr>
            <p:spPr>
              <a:xfrm>
                <a:off x="0" y="-47625"/>
                <a:ext cx="1065901" cy="716168"/>
              </a:xfrm>
              <a:prstGeom prst="rect">
                <a:avLst/>
              </a:prstGeom>
            </p:spPr>
            <p:txBody>
              <a:bodyPr lIns="68854" tIns="68854" rIns="68854" bIns="68854" rtlCol="0" anchor="ctr"/>
              <a:lstStyle/>
              <a:p>
                <a:pPr algn="ctr">
                  <a:lnSpc>
                    <a:spcPts val="3360"/>
                  </a:lnSpc>
                </a:pPr>
                <a:endParaRPr/>
              </a:p>
            </p:txBody>
          </p:sp>
        </p:grpSp>
        <p:grpSp>
          <p:nvGrpSpPr>
            <p:cNvPr id="32" name="Group 32"/>
            <p:cNvGrpSpPr/>
            <p:nvPr/>
          </p:nvGrpSpPr>
          <p:grpSpPr>
            <a:xfrm>
              <a:off x="16024399" y="0"/>
              <a:ext cx="7313892" cy="1318796"/>
              <a:chOff x="0" y="0"/>
              <a:chExt cx="1065901" cy="192197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0" y="0"/>
                <a:ext cx="1065901" cy="192197"/>
              </a:xfrm>
              <a:custGeom>
                <a:avLst/>
                <a:gdLst/>
                <a:ahLst/>
                <a:cxnLst/>
                <a:rect l="l" t="t" r="r" b="b"/>
                <a:pathLst>
                  <a:path w="1065901" h="192197">
                    <a:moveTo>
                      <a:pt x="96098" y="0"/>
                    </a:moveTo>
                    <a:lnTo>
                      <a:pt x="969803" y="0"/>
                    </a:lnTo>
                    <a:cubicBezTo>
                      <a:pt x="995289" y="0"/>
                      <a:pt x="1019732" y="10125"/>
                      <a:pt x="1037754" y="28147"/>
                    </a:cubicBezTo>
                    <a:cubicBezTo>
                      <a:pt x="1055776" y="46168"/>
                      <a:pt x="1065901" y="70611"/>
                      <a:pt x="1065901" y="96098"/>
                    </a:cubicBezTo>
                    <a:lnTo>
                      <a:pt x="1065901" y="96098"/>
                    </a:lnTo>
                    <a:cubicBezTo>
                      <a:pt x="1065901" y="149172"/>
                      <a:pt x="1022876" y="192197"/>
                      <a:pt x="969803" y="192197"/>
                    </a:cubicBezTo>
                    <a:lnTo>
                      <a:pt x="96098" y="192197"/>
                    </a:lnTo>
                    <a:cubicBezTo>
                      <a:pt x="70611" y="192197"/>
                      <a:pt x="46168" y="182072"/>
                      <a:pt x="28147" y="164050"/>
                    </a:cubicBezTo>
                    <a:cubicBezTo>
                      <a:pt x="10125" y="146028"/>
                      <a:pt x="0" y="121585"/>
                      <a:pt x="0" y="96098"/>
                    </a:cubicBezTo>
                    <a:lnTo>
                      <a:pt x="0" y="96098"/>
                    </a:lnTo>
                    <a:cubicBezTo>
                      <a:pt x="0" y="70611"/>
                      <a:pt x="10125" y="46168"/>
                      <a:pt x="28147" y="28147"/>
                    </a:cubicBezTo>
                    <a:cubicBezTo>
                      <a:pt x="46168" y="10125"/>
                      <a:pt x="70611" y="0"/>
                      <a:pt x="96098" y="0"/>
                    </a:cubicBezTo>
                    <a:close/>
                  </a:path>
                </a:pathLst>
              </a:custGeom>
              <a:solidFill>
                <a:srgbClr val="427755"/>
              </a:solidFill>
            </p:spPr>
          </p:sp>
          <p:sp>
            <p:nvSpPr>
              <p:cNvPr id="34" name="TextBox 34"/>
              <p:cNvSpPr txBox="1"/>
              <p:nvPr/>
            </p:nvSpPr>
            <p:spPr>
              <a:xfrm>
                <a:off x="0" y="-47625"/>
                <a:ext cx="1065901" cy="239822"/>
              </a:xfrm>
              <a:prstGeom prst="rect">
                <a:avLst/>
              </a:prstGeom>
            </p:spPr>
            <p:txBody>
              <a:bodyPr lIns="68854" tIns="68854" rIns="68854" bIns="68854" rtlCol="0" anchor="ctr"/>
              <a:lstStyle/>
              <a:p>
                <a:pPr algn="ctr">
                  <a:lnSpc>
                    <a:spcPts val="3360"/>
                  </a:lnSpc>
                </a:pPr>
                <a:endParaRPr/>
              </a:p>
            </p:txBody>
          </p:sp>
        </p:grpSp>
        <p:sp>
          <p:nvSpPr>
            <p:cNvPr id="35" name="TextBox 35"/>
            <p:cNvSpPr txBox="1"/>
            <p:nvPr/>
          </p:nvSpPr>
          <p:spPr>
            <a:xfrm>
              <a:off x="17196025" y="309251"/>
              <a:ext cx="4970640" cy="6745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364"/>
                </a:lnSpc>
              </a:pPr>
              <a:r>
                <a:rPr lang="en-US" sz="3117" b="1">
                  <a:solidFill>
                    <a:srgbClr val="EFFFDA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Дополнительно:</a:t>
              </a:r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16469205" y="1637601"/>
              <a:ext cx="6424281" cy="328697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3963"/>
                </a:lnSpc>
              </a:pPr>
              <a:r>
                <a:rPr lang="en-US" sz="2831" b="1" dirty="0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-</a:t>
              </a:r>
              <a:r>
                <a:rPr lang="en-US" sz="2831" b="1" dirty="0" err="1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пожертвование</a:t>
              </a:r>
              <a:r>
                <a:rPr lang="en-US" sz="2831" b="1" dirty="0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</a:t>
              </a:r>
              <a:r>
                <a:rPr lang="en-US" sz="2831" b="1" dirty="0" err="1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за</a:t>
              </a:r>
              <a:r>
                <a:rPr lang="en-US" sz="2831" b="1" dirty="0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</a:t>
              </a:r>
              <a:r>
                <a:rPr lang="en-US" sz="2831" b="1" dirty="0" err="1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экскурсию</a:t>
              </a:r>
              <a:r>
                <a:rPr lang="en-US" sz="2831" b="1" dirty="0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- 5 </a:t>
              </a:r>
              <a:r>
                <a:rPr lang="en-US" sz="2831" b="1" dirty="0" err="1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руб</a:t>
              </a:r>
              <a:endParaRPr lang="en-US" sz="2831" b="1" dirty="0">
                <a:solidFill>
                  <a:srgbClr val="B4CA96"/>
                </a:solidFill>
                <a:latin typeface="Aileron Bold"/>
                <a:ea typeface="Aileron Bold"/>
                <a:cs typeface="Aileron Bold"/>
                <a:sym typeface="Aileron Bold"/>
              </a:endParaRPr>
            </a:p>
            <a:p>
              <a:pPr algn="just">
                <a:lnSpc>
                  <a:spcPts val="3963"/>
                </a:lnSpc>
              </a:pPr>
              <a:r>
                <a:rPr lang="en-US" sz="2831" b="1" dirty="0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-</a:t>
              </a:r>
              <a:r>
                <a:rPr lang="en-US" sz="2831" b="1" dirty="0" err="1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вход</a:t>
              </a:r>
              <a:r>
                <a:rPr lang="en-US" sz="2831" b="1" dirty="0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</a:t>
              </a:r>
              <a:r>
                <a:rPr lang="en-US" sz="2831" b="1" dirty="0" err="1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в</a:t>
              </a:r>
              <a:r>
                <a:rPr lang="en-US" sz="2831" b="1" dirty="0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“</a:t>
              </a:r>
              <a:r>
                <a:rPr lang="en-US" sz="2831" b="1" dirty="0" err="1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Эдемский</a:t>
              </a:r>
              <a:r>
                <a:rPr lang="en-US" sz="2831" b="1" dirty="0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</a:t>
              </a:r>
              <a:r>
                <a:rPr lang="en-US" sz="2831" b="1" dirty="0" err="1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сад</a:t>
              </a:r>
              <a:r>
                <a:rPr lang="en-US" sz="2831" b="1" dirty="0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”:</a:t>
              </a:r>
            </a:p>
            <a:p>
              <a:pPr algn="just">
                <a:lnSpc>
                  <a:spcPts val="3963"/>
                </a:lnSpc>
              </a:pPr>
              <a:r>
                <a:rPr lang="en-US" sz="2831" b="1" dirty="0" err="1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взрослые</a:t>
              </a:r>
              <a:r>
                <a:rPr lang="en-US" sz="2831" b="1" dirty="0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- 10 </a:t>
              </a:r>
              <a:r>
                <a:rPr lang="en-US" sz="2831" b="1" dirty="0" err="1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руб</a:t>
              </a:r>
              <a:endParaRPr lang="en-US" sz="2831" b="1" dirty="0">
                <a:solidFill>
                  <a:srgbClr val="B4CA96"/>
                </a:solidFill>
                <a:latin typeface="Aileron Bold"/>
                <a:ea typeface="Aileron Bold"/>
                <a:cs typeface="Aileron Bold"/>
                <a:sym typeface="Aileron Bold"/>
              </a:endParaRPr>
            </a:p>
            <a:p>
              <a:pPr algn="just">
                <a:lnSpc>
                  <a:spcPts val="3963"/>
                </a:lnSpc>
              </a:pPr>
              <a:r>
                <a:rPr lang="en-US" sz="2831" b="1" dirty="0" err="1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дети</a:t>
              </a:r>
              <a:r>
                <a:rPr lang="en-US" sz="2831" b="1" dirty="0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 - 6 </a:t>
              </a:r>
              <a:r>
                <a:rPr lang="en-US" sz="2831" b="1" dirty="0" err="1">
                  <a:solidFill>
                    <a:srgbClr val="B4CA96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руб</a:t>
              </a:r>
              <a:endParaRPr lang="en-US" sz="2831" b="1" dirty="0">
                <a:solidFill>
                  <a:srgbClr val="B4CA96"/>
                </a:solidFill>
                <a:latin typeface="Aileron Bold"/>
                <a:ea typeface="Aileron Bold"/>
                <a:cs typeface="Aileron Bold"/>
                <a:sym typeface="Aileron Bold"/>
              </a:endParaRPr>
            </a:p>
          </p:txBody>
        </p:sp>
      </p:grpSp>
      <p:sp>
        <p:nvSpPr>
          <p:cNvPr id="37" name="TextBox 37"/>
          <p:cNvSpPr txBox="1"/>
          <p:nvPr/>
        </p:nvSpPr>
        <p:spPr>
          <a:xfrm>
            <a:off x="3134850" y="722460"/>
            <a:ext cx="12014120" cy="1624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465"/>
              </a:lnSpc>
              <a:spcBef>
                <a:spcPct val="0"/>
              </a:spcBef>
            </a:pPr>
            <a:r>
              <a:rPr lang="en-US" sz="5299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Обзорная</a:t>
            </a:r>
            <a:r>
              <a:rPr lang="en-US" sz="5299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299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экскурсия</a:t>
            </a:r>
            <a:r>
              <a:rPr lang="en-US" sz="5299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“</a:t>
            </a:r>
            <a:r>
              <a:rPr lang="en-US" sz="5299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Слоним</a:t>
            </a:r>
            <a:r>
              <a:rPr lang="en-US" sz="5299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- </a:t>
            </a:r>
            <a:r>
              <a:rPr lang="en-US" sz="5299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Жировичи</a:t>
            </a:r>
            <a:r>
              <a:rPr lang="en-US" sz="5299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- </a:t>
            </a:r>
            <a:r>
              <a:rPr lang="en-US" sz="5299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Эдемский</a:t>
            </a:r>
            <a:r>
              <a:rPr lang="en-US" sz="5299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299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сад</a:t>
            </a:r>
            <a:r>
              <a:rPr lang="en-US" sz="5299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”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 flipV="1">
            <a:off x="9432650" y="1028700"/>
            <a:ext cx="9258300" cy="9258300"/>
          </a:xfrm>
          <a:custGeom>
            <a:avLst/>
            <a:gdLst/>
            <a:ahLst/>
            <a:cxnLst/>
            <a:rect l="l" t="t" r="r" b="b"/>
            <a:pathLst>
              <a:path w="9258300" h="9258300">
                <a:moveTo>
                  <a:pt x="0" y="9258300"/>
                </a:moveTo>
                <a:lnTo>
                  <a:pt x="9258300" y="9258300"/>
                </a:lnTo>
                <a:lnTo>
                  <a:pt x="9258300" y="0"/>
                </a:lnTo>
                <a:lnTo>
                  <a:pt x="0" y="0"/>
                </a:lnTo>
                <a:lnTo>
                  <a:pt x="0" y="925830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0040142" y="1636192"/>
            <a:ext cx="8043316" cy="8043316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 l="-21664" r="-21664"/>
              </a:stretch>
            </a:blipFill>
          </p:spPr>
        </p:sp>
      </p:grpSp>
      <p:sp>
        <p:nvSpPr>
          <p:cNvPr id="6" name="Freeform 6"/>
          <p:cNvSpPr/>
          <p:nvPr/>
        </p:nvSpPr>
        <p:spPr>
          <a:xfrm>
            <a:off x="6402948" y="0"/>
            <a:ext cx="3528154" cy="1764077"/>
          </a:xfrm>
          <a:custGeom>
            <a:avLst/>
            <a:gdLst/>
            <a:ahLst/>
            <a:cxnLst/>
            <a:rect l="l" t="t" r="r" b="b"/>
            <a:pathLst>
              <a:path w="3528154" h="1764077">
                <a:moveTo>
                  <a:pt x="0" y="0"/>
                </a:moveTo>
                <a:lnTo>
                  <a:pt x="3528155" y="0"/>
                </a:lnTo>
                <a:lnTo>
                  <a:pt x="3528155" y="1764077"/>
                </a:lnTo>
                <a:lnTo>
                  <a:pt x="0" y="176407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28700" y="1373286"/>
            <a:ext cx="1763393" cy="262906"/>
          </a:xfrm>
          <a:custGeom>
            <a:avLst/>
            <a:gdLst/>
            <a:ahLst/>
            <a:cxnLst/>
            <a:rect l="l" t="t" r="r" b="b"/>
            <a:pathLst>
              <a:path w="1763393" h="262906">
                <a:moveTo>
                  <a:pt x="0" y="0"/>
                </a:moveTo>
                <a:lnTo>
                  <a:pt x="1763393" y="0"/>
                </a:lnTo>
                <a:lnTo>
                  <a:pt x="1763393" y="262906"/>
                </a:lnTo>
                <a:lnTo>
                  <a:pt x="0" y="26290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28700" y="8940391"/>
            <a:ext cx="2179052" cy="647066"/>
          </a:xfrm>
          <a:custGeom>
            <a:avLst/>
            <a:gdLst/>
            <a:ahLst/>
            <a:cxnLst/>
            <a:rect l="l" t="t" r="r" b="b"/>
            <a:pathLst>
              <a:path w="2179052" h="647066">
                <a:moveTo>
                  <a:pt x="0" y="0"/>
                </a:moveTo>
                <a:lnTo>
                  <a:pt x="2179052" y="0"/>
                </a:lnTo>
                <a:lnTo>
                  <a:pt x="2179052" y="647066"/>
                </a:lnTo>
                <a:lnTo>
                  <a:pt x="0" y="64706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9" name="TextBox 9"/>
          <p:cNvSpPr txBox="1"/>
          <p:nvPr/>
        </p:nvSpPr>
        <p:spPr>
          <a:xfrm>
            <a:off x="225178" y="2285953"/>
            <a:ext cx="9372293" cy="161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68"/>
              </a:lnSpc>
            </a:pPr>
            <a:r>
              <a:rPr lang="en-US" sz="53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Спасо-Преображенский</a:t>
            </a:r>
            <a:r>
              <a:rPr lang="en-US" sz="5302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3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собор</a:t>
            </a:r>
            <a:endParaRPr lang="en-US" sz="5302" b="1" dirty="0">
              <a:solidFill>
                <a:srgbClr val="FCFFFB"/>
              </a:solidFill>
              <a:latin typeface="Montserrat Heavy"/>
              <a:ea typeface="Montserrat Heavy"/>
              <a:cs typeface="Montserrat Heavy"/>
              <a:sym typeface="Montserrat Heavy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89027" y="4368894"/>
            <a:ext cx="7844594" cy="39237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Спасо-Преображенский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собор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-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уникальный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памятник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архитектуры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стиле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барокко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поражает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своей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внутренней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красотой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!</a:t>
            </a:r>
          </a:p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История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этого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замечательного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места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уходит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корнями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XVI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век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</a:p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Это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самый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молодой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храм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высота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которого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достигает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45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метров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!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1252614"/>
            <a:ext cx="8360175" cy="8520444"/>
            <a:chOff x="0" y="0"/>
            <a:chExt cx="1295210" cy="13200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295210" cy="1320040"/>
            </a:xfrm>
            <a:custGeom>
              <a:avLst/>
              <a:gdLst/>
              <a:ahLst/>
              <a:cxnLst/>
              <a:rect l="l" t="t" r="r" b="b"/>
              <a:pathLst>
                <a:path w="1295210" h="1320040">
                  <a:moveTo>
                    <a:pt x="21299" y="0"/>
                  </a:moveTo>
                  <a:lnTo>
                    <a:pt x="1273911" y="0"/>
                  </a:lnTo>
                  <a:cubicBezTo>
                    <a:pt x="1285674" y="0"/>
                    <a:pt x="1295210" y="9536"/>
                    <a:pt x="1295210" y="21299"/>
                  </a:cubicBezTo>
                  <a:lnTo>
                    <a:pt x="1295210" y="1298741"/>
                  </a:lnTo>
                  <a:cubicBezTo>
                    <a:pt x="1295210" y="1310504"/>
                    <a:pt x="1285674" y="1320040"/>
                    <a:pt x="1273911" y="1320040"/>
                  </a:cubicBezTo>
                  <a:lnTo>
                    <a:pt x="21299" y="1320040"/>
                  </a:lnTo>
                  <a:cubicBezTo>
                    <a:pt x="9536" y="1320040"/>
                    <a:pt x="0" y="1310504"/>
                    <a:pt x="0" y="1298741"/>
                  </a:cubicBezTo>
                  <a:lnTo>
                    <a:pt x="0" y="21299"/>
                  </a:lnTo>
                  <a:cubicBezTo>
                    <a:pt x="0" y="9536"/>
                    <a:pt x="9536" y="0"/>
                    <a:pt x="21299" y="0"/>
                  </a:cubicBezTo>
                  <a:close/>
                </a:path>
              </a:pathLst>
            </a:custGeom>
            <a:blipFill>
              <a:blip r:embed="rId3"/>
              <a:stretch>
                <a:fillRect l="-17944" r="-17944"/>
              </a:stretch>
            </a:blipFill>
          </p:spPr>
        </p:sp>
      </p:grpSp>
      <p:sp>
        <p:nvSpPr>
          <p:cNvPr id="5" name="Freeform 5"/>
          <p:cNvSpPr/>
          <p:nvPr/>
        </p:nvSpPr>
        <p:spPr>
          <a:xfrm>
            <a:off x="625750" y="539555"/>
            <a:ext cx="1763393" cy="262906"/>
          </a:xfrm>
          <a:custGeom>
            <a:avLst/>
            <a:gdLst/>
            <a:ahLst/>
            <a:cxnLst/>
            <a:rect l="l" t="t" r="r" b="b"/>
            <a:pathLst>
              <a:path w="1763393" h="262906">
                <a:moveTo>
                  <a:pt x="0" y="0"/>
                </a:moveTo>
                <a:lnTo>
                  <a:pt x="1763393" y="0"/>
                </a:lnTo>
                <a:lnTo>
                  <a:pt x="1763393" y="262906"/>
                </a:lnTo>
                <a:lnTo>
                  <a:pt x="0" y="26290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9000288" y="1489644"/>
            <a:ext cx="8326209" cy="161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68"/>
              </a:lnSpc>
            </a:pPr>
            <a:r>
              <a:rPr lang="en-US" sz="53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Костел</a:t>
            </a:r>
            <a:r>
              <a:rPr lang="en-US" sz="5302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3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Непорочного</a:t>
            </a:r>
            <a:r>
              <a:rPr lang="en-US" sz="5302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3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Зачатия</a:t>
            </a:r>
            <a:r>
              <a:rPr lang="en-US" sz="5302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3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Девы</a:t>
            </a:r>
            <a:r>
              <a:rPr lang="en-US" sz="5302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3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Марии</a:t>
            </a:r>
            <a:endParaRPr lang="en-US" sz="5302" b="1" dirty="0">
              <a:solidFill>
                <a:srgbClr val="FCFFFB"/>
              </a:solidFill>
              <a:latin typeface="Montserrat Heavy"/>
              <a:ea typeface="Montserrat Heavy"/>
              <a:cs typeface="Montserrat Heavy"/>
              <a:sym typeface="Montserrat Heavy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120691" y="3531429"/>
            <a:ext cx="8085402" cy="58927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Костел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Непорочного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Зачатия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Девы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Марии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—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одна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из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часто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посещаемых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достопримечательностей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Слониме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Построенный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1664-1670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годах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он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стал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неотъемлемой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частью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архитектурного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комплекса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монастыря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бернардинок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Проектировал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его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знаменитый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архитектор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Иоганн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Криштоф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Глаубиц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Несмотря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то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что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война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частично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разрушила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браму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монастыря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красота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костела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его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историческая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ценность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остаются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неоспоримыми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7629925" y="0"/>
            <a:ext cx="110889" cy="4781577"/>
            <a:chOff x="0" y="0"/>
            <a:chExt cx="29205" cy="125934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9205" cy="1259345"/>
            </a:xfrm>
            <a:custGeom>
              <a:avLst/>
              <a:gdLst/>
              <a:ahLst/>
              <a:cxnLst/>
              <a:rect l="l" t="t" r="r" b="b"/>
              <a:pathLst>
                <a:path w="29205" h="1259345">
                  <a:moveTo>
                    <a:pt x="14603" y="0"/>
                  </a:moveTo>
                  <a:lnTo>
                    <a:pt x="14603" y="0"/>
                  </a:lnTo>
                  <a:cubicBezTo>
                    <a:pt x="18476" y="0"/>
                    <a:pt x="22190" y="1538"/>
                    <a:pt x="24928" y="4277"/>
                  </a:cubicBezTo>
                  <a:cubicBezTo>
                    <a:pt x="27667" y="7016"/>
                    <a:pt x="29205" y="10730"/>
                    <a:pt x="29205" y="14603"/>
                  </a:cubicBezTo>
                  <a:lnTo>
                    <a:pt x="29205" y="1244743"/>
                  </a:lnTo>
                  <a:cubicBezTo>
                    <a:pt x="29205" y="1248615"/>
                    <a:pt x="27667" y="1252330"/>
                    <a:pt x="24928" y="1255068"/>
                  </a:cubicBezTo>
                  <a:cubicBezTo>
                    <a:pt x="22190" y="1257807"/>
                    <a:pt x="18476" y="1259345"/>
                    <a:pt x="14603" y="1259345"/>
                  </a:cubicBezTo>
                  <a:lnTo>
                    <a:pt x="14603" y="1259345"/>
                  </a:lnTo>
                  <a:cubicBezTo>
                    <a:pt x="10730" y="1259345"/>
                    <a:pt x="7016" y="1257807"/>
                    <a:pt x="4277" y="1255068"/>
                  </a:cubicBezTo>
                  <a:cubicBezTo>
                    <a:pt x="1538" y="1252330"/>
                    <a:pt x="0" y="1248615"/>
                    <a:pt x="0" y="1244743"/>
                  </a:cubicBezTo>
                  <a:lnTo>
                    <a:pt x="0" y="14603"/>
                  </a:lnTo>
                  <a:cubicBezTo>
                    <a:pt x="0" y="10730"/>
                    <a:pt x="1538" y="7016"/>
                    <a:pt x="4277" y="4277"/>
                  </a:cubicBezTo>
                  <a:cubicBezTo>
                    <a:pt x="7016" y="1538"/>
                    <a:pt x="10730" y="0"/>
                    <a:pt x="14603" y="0"/>
                  </a:cubicBezTo>
                  <a:close/>
                </a:path>
              </a:pathLst>
            </a:custGeom>
            <a:solidFill>
              <a:srgbClr val="75A185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29205" cy="13069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0" y="7241569"/>
            <a:ext cx="18288000" cy="3045431"/>
            <a:chOff x="0" y="0"/>
            <a:chExt cx="4816593" cy="80208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16592" cy="802089"/>
            </a:xfrm>
            <a:custGeom>
              <a:avLst/>
              <a:gdLst/>
              <a:ahLst/>
              <a:cxnLst/>
              <a:rect l="l" t="t" r="r" b="b"/>
              <a:pathLst>
                <a:path w="4816592" h="802089">
                  <a:moveTo>
                    <a:pt x="0" y="0"/>
                  </a:moveTo>
                  <a:lnTo>
                    <a:pt x="4816592" y="0"/>
                  </a:lnTo>
                  <a:lnTo>
                    <a:pt x="4816592" y="802089"/>
                  </a:lnTo>
                  <a:lnTo>
                    <a:pt x="0" y="802089"/>
                  </a:lnTo>
                  <a:close/>
                </a:path>
              </a:pathLst>
            </a:custGeom>
            <a:solidFill>
              <a:srgbClr val="315E41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4816593" cy="84971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885334" y="1876974"/>
            <a:ext cx="5293487" cy="4985349"/>
            <a:chOff x="0" y="0"/>
            <a:chExt cx="812800" cy="765486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765486"/>
            </a:xfrm>
            <a:custGeom>
              <a:avLst/>
              <a:gdLst/>
              <a:ahLst/>
              <a:cxnLst/>
              <a:rect l="l" t="t" r="r" b="b"/>
              <a:pathLst>
                <a:path w="812800" h="765486">
                  <a:moveTo>
                    <a:pt x="406400" y="0"/>
                  </a:moveTo>
                  <a:cubicBezTo>
                    <a:pt x="181951" y="0"/>
                    <a:pt x="0" y="171360"/>
                    <a:pt x="0" y="382743"/>
                  </a:cubicBezTo>
                  <a:cubicBezTo>
                    <a:pt x="0" y="594126"/>
                    <a:pt x="181951" y="765486"/>
                    <a:pt x="406400" y="765486"/>
                  </a:cubicBezTo>
                  <a:cubicBezTo>
                    <a:pt x="630849" y="765486"/>
                    <a:pt x="812800" y="594126"/>
                    <a:pt x="812800" y="382743"/>
                  </a:cubicBezTo>
                  <a:cubicBezTo>
                    <a:pt x="812800" y="171360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t="-8940" b="-8940"/>
              </a:stretch>
            </a:blipFill>
          </p:spPr>
        </p:sp>
      </p:grpSp>
      <p:sp>
        <p:nvSpPr>
          <p:cNvPr id="11" name="Freeform 11"/>
          <p:cNvSpPr/>
          <p:nvPr/>
        </p:nvSpPr>
        <p:spPr>
          <a:xfrm>
            <a:off x="16554983" y="6862322"/>
            <a:ext cx="1408634" cy="210014"/>
          </a:xfrm>
          <a:custGeom>
            <a:avLst/>
            <a:gdLst/>
            <a:ahLst/>
            <a:cxnLst/>
            <a:rect l="l" t="t" r="r" b="b"/>
            <a:pathLst>
              <a:path w="1408634" h="210014">
                <a:moveTo>
                  <a:pt x="0" y="0"/>
                </a:moveTo>
                <a:lnTo>
                  <a:pt x="1408634" y="0"/>
                </a:lnTo>
                <a:lnTo>
                  <a:pt x="1408634" y="210015"/>
                </a:lnTo>
                <a:lnTo>
                  <a:pt x="0" y="21001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10449627" y="1876097"/>
            <a:ext cx="5293487" cy="4985349"/>
            <a:chOff x="0" y="0"/>
            <a:chExt cx="812800" cy="76548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765486"/>
            </a:xfrm>
            <a:custGeom>
              <a:avLst/>
              <a:gdLst/>
              <a:ahLst/>
              <a:cxnLst/>
              <a:rect l="l" t="t" r="r" b="b"/>
              <a:pathLst>
                <a:path w="812800" h="765486">
                  <a:moveTo>
                    <a:pt x="406400" y="0"/>
                  </a:moveTo>
                  <a:cubicBezTo>
                    <a:pt x="181951" y="0"/>
                    <a:pt x="0" y="171360"/>
                    <a:pt x="0" y="382743"/>
                  </a:cubicBezTo>
                  <a:cubicBezTo>
                    <a:pt x="0" y="594126"/>
                    <a:pt x="181951" y="765486"/>
                    <a:pt x="406400" y="765486"/>
                  </a:cubicBezTo>
                  <a:cubicBezTo>
                    <a:pt x="630849" y="765486"/>
                    <a:pt x="812800" y="594126"/>
                    <a:pt x="812800" y="382743"/>
                  </a:cubicBezTo>
                  <a:cubicBezTo>
                    <a:pt x="812800" y="171360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6"/>
              <a:stretch>
                <a:fillRect t="-2689" b="-2689"/>
              </a:stretch>
            </a:blipFill>
          </p:spPr>
        </p:sp>
      </p:grpSp>
      <p:sp>
        <p:nvSpPr>
          <p:cNvPr id="14" name="TextBox 14"/>
          <p:cNvSpPr txBox="1"/>
          <p:nvPr/>
        </p:nvSpPr>
        <p:spPr>
          <a:xfrm>
            <a:off x="2666580" y="693600"/>
            <a:ext cx="3730994" cy="802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68"/>
              </a:lnSpc>
            </a:pPr>
            <a:r>
              <a:rPr lang="en-US" sz="53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Синагога</a:t>
            </a:r>
            <a:endParaRPr lang="en-US" sz="5302" b="1" dirty="0">
              <a:solidFill>
                <a:srgbClr val="FCFFFB"/>
              </a:solidFill>
              <a:latin typeface="Montserrat Heavy"/>
              <a:ea typeface="Montserrat Heavy"/>
              <a:cs typeface="Montserrat Heavy"/>
              <a:sym typeface="Montserrat Heavy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9621173" y="693600"/>
            <a:ext cx="6933810" cy="802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68"/>
              </a:lnSpc>
            </a:pPr>
            <a:r>
              <a:rPr lang="en-US" sz="53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Площадь</a:t>
            </a:r>
            <a:r>
              <a:rPr lang="en-US" sz="5302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3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Ленина</a:t>
            </a:r>
            <a:endParaRPr lang="en-US" sz="5302" b="1" dirty="0">
              <a:solidFill>
                <a:srgbClr val="FCFFFB"/>
              </a:solidFill>
              <a:latin typeface="Montserrat Heavy"/>
              <a:ea typeface="Montserrat Heavy"/>
              <a:cs typeface="Montserrat Heavy"/>
              <a:sym typeface="Montserrat Heavy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939928" y="7439147"/>
            <a:ext cx="7184299" cy="25931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59"/>
              </a:lnSpc>
            </a:pP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Слонимская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синагога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—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одна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из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самых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старых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сохранившихся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синагог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Беларуси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</a:p>
          <a:p>
            <a:pPr algn="just">
              <a:lnSpc>
                <a:spcPts val="3459"/>
              </a:lnSpc>
            </a:pP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Эта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архитектурная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доминанта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старинной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торговой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площади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органично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сочетает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себе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оборонительные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черты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изящные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барочные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фасады</a:t>
            </a:r>
            <a:r>
              <a:rPr lang="en-US" sz="2471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621173" y="7431032"/>
            <a:ext cx="6950394" cy="26012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84"/>
              </a:lnSpc>
            </a:pPr>
            <a:r>
              <a:rPr lang="en-US" sz="248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Льва</a:t>
            </a:r>
            <a:r>
              <a:rPr lang="en-US" sz="248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Сапегу</a:t>
            </a:r>
            <a:r>
              <a:rPr lang="en-US" sz="248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изобразили</a:t>
            </a:r>
            <a:r>
              <a:rPr lang="en-US" sz="248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48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период</a:t>
            </a:r>
            <a:r>
              <a:rPr lang="en-US" sz="248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зрелости</a:t>
            </a:r>
            <a:r>
              <a:rPr lang="en-US" sz="248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48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мудрости</a:t>
            </a:r>
            <a:r>
              <a:rPr lang="en-US" sz="248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</a:p>
          <a:p>
            <a:pPr algn="just">
              <a:lnSpc>
                <a:spcPts val="3484"/>
              </a:lnSpc>
            </a:pPr>
            <a:r>
              <a:rPr lang="en-US" sz="248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Также</a:t>
            </a:r>
            <a:r>
              <a:rPr lang="en-US" sz="248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внушительные</a:t>
            </a:r>
            <a:r>
              <a:rPr lang="en-US" sz="248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размеры</a:t>
            </a:r>
            <a:r>
              <a:rPr lang="en-US" sz="248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статуи</a:t>
            </a:r>
            <a:r>
              <a:rPr lang="en-US" sz="248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— </a:t>
            </a:r>
            <a:r>
              <a:rPr lang="en-US" sz="248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высота</a:t>
            </a:r>
            <a:r>
              <a:rPr lang="en-US" sz="248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4,1 </a:t>
            </a:r>
            <a:r>
              <a:rPr lang="en-US" sz="248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метра</a:t>
            </a:r>
            <a:r>
              <a:rPr lang="en-US" sz="248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— </a:t>
            </a:r>
            <a:r>
              <a:rPr lang="en-US" sz="248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призваны</a:t>
            </a:r>
            <a:r>
              <a:rPr lang="en-US" sz="248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показать</a:t>
            </a:r>
            <a:r>
              <a:rPr lang="en-US" sz="248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величие</a:t>
            </a:r>
            <a:r>
              <a:rPr lang="en-US" sz="248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личности</a:t>
            </a:r>
            <a:r>
              <a:rPr lang="en-US" sz="248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слонимского</a:t>
            </a:r>
            <a:r>
              <a:rPr lang="en-US" sz="248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старосты</a:t>
            </a:r>
            <a:r>
              <a:rPr lang="en-US" sz="248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61634" y="3413691"/>
            <a:ext cx="17627882" cy="6352066"/>
            <a:chOff x="0" y="0"/>
            <a:chExt cx="4642734" cy="167297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642734" cy="1672972"/>
            </a:xfrm>
            <a:custGeom>
              <a:avLst/>
              <a:gdLst/>
              <a:ahLst/>
              <a:cxnLst/>
              <a:rect l="l" t="t" r="r" b="b"/>
              <a:pathLst>
                <a:path w="4642734" h="1672972">
                  <a:moveTo>
                    <a:pt x="10540" y="0"/>
                  </a:moveTo>
                  <a:lnTo>
                    <a:pt x="4632194" y="0"/>
                  </a:lnTo>
                  <a:cubicBezTo>
                    <a:pt x="4638015" y="0"/>
                    <a:pt x="4642734" y="4719"/>
                    <a:pt x="4642734" y="10540"/>
                  </a:cubicBezTo>
                  <a:lnTo>
                    <a:pt x="4642734" y="1662432"/>
                  </a:lnTo>
                  <a:cubicBezTo>
                    <a:pt x="4642734" y="1668253"/>
                    <a:pt x="4638015" y="1672972"/>
                    <a:pt x="4632194" y="1672972"/>
                  </a:cubicBezTo>
                  <a:lnTo>
                    <a:pt x="10540" y="1672972"/>
                  </a:lnTo>
                  <a:cubicBezTo>
                    <a:pt x="4719" y="1672972"/>
                    <a:pt x="0" y="1668253"/>
                    <a:pt x="0" y="1662432"/>
                  </a:cubicBezTo>
                  <a:lnTo>
                    <a:pt x="0" y="10540"/>
                  </a:lnTo>
                  <a:cubicBezTo>
                    <a:pt x="0" y="4719"/>
                    <a:pt x="4719" y="0"/>
                    <a:pt x="10540" y="0"/>
                  </a:cubicBezTo>
                  <a:close/>
                </a:path>
              </a:pathLst>
            </a:custGeom>
            <a:solidFill>
              <a:srgbClr val="315E41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642734" cy="172059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625750" y="1266726"/>
            <a:ext cx="7837285" cy="8222004"/>
            <a:chOff x="0" y="0"/>
            <a:chExt cx="1214200" cy="127380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14200" cy="1273804"/>
            </a:xfrm>
            <a:custGeom>
              <a:avLst/>
              <a:gdLst/>
              <a:ahLst/>
              <a:cxnLst/>
              <a:rect l="l" t="t" r="r" b="b"/>
              <a:pathLst>
                <a:path w="1214200" h="1273804">
                  <a:moveTo>
                    <a:pt x="22720" y="0"/>
                  </a:moveTo>
                  <a:lnTo>
                    <a:pt x="1191480" y="0"/>
                  </a:lnTo>
                  <a:cubicBezTo>
                    <a:pt x="1197506" y="0"/>
                    <a:pt x="1203285" y="2394"/>
                    <a:pt x="1207546" y="6655"/>
                  </a:cubicBezTo>
                  <a:cubicBezTo>
                    <a:pt x="1211807" y="10915"/>
                    <a:pt x="1214200" y="16694"/>
                    <a:pt x="1214200" y="22720"/>
                  </a:cubicBezTo>
                  <a:lnTo>
                    <a:pt x="1214200" y="1251083"/>
                  </a:lnTo>
                  <a:cubicBezTo>
                    <a:pt x="1214200" y="1257109"/>
                    <a:pt x="1211807" y="1262888"/>
                    <a:pt x="1207546" y="1267149"/>
                  </a:cubicBezTo>
                  <a:cubicBezTo>
                    <a:pt x="1203285" y="1271410"/>
                    <a:pt x="1197506" y="1273804"/>
                    <a:pt x="1191480" y="1273804"/>
                  </a:cubicBezTo>
                  <a:lnTo>
                    <a:pt x="22720" y="1273804"/>
                  </a:lnTo>
                  <a:cubicBezTo>
                    <a:pt x="16694" y="1273804"/>
                    <a:pt x="10915" y="1271410"/>
                    <a:pt x="6655" y="1267149"/>
                  </a:cubicBezTo>
                  <a:cubicBezTo>
                    <a:pt x="2394" y="1262888"/>
                    <a:pt x="0" y="1257109"/>
                    <a:pt x="0" y="1251083"/>
                  </a:cubicBezTo>
                  <a:lnTo>
                    <a:pt x="0" y="22720"/>
                  </a:lnTo>
                  <a:cubicBezTo>
                    <a:pt x="0" y="16694"/>
                    <a:pt x="2394" y="10915"/>
                    <a:pt x="6655" y="6655"/>
                  </a:cubicBezTo>
                  <a:cubicBezTo>
                    <a:pt x="10915" y="2394"/>
                    <a:pt x="16694" y="0"/>
                    <a:pt x="22720" y="0"/>
                  </a:cubicBezTo>
                  <a:close/>
                </a:path>
              </a:pathLst>
            </a:custGeom>
            <a:blipFill>
              <a:blip r:embed="rId3"/>
              <a:stretch>
                <a:fillRect l="-150076" r="-16692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>
            <a:off x="7846758" y="-262906"/>
            <a:ext cx="3579756" cy="1789878"/>
          </a:xfrm>
          <a:custGeom>
            <a:avLst/>
            <a:gdLst/>
            <a:ahLst/>
            <a:cxnLst/>
            <a:rect l="l" t="t" r="r" b="b"/>
            <a:pathLst>
              <a:path w="3579756" h="1789878">
                <a:moveTo>
                  <a:pt x="0" y="0"/>
                </a:moveTo>
                <a:lnTo>
                  <a:pt x="3579756" y="0"/>
                </a:lnTo>
                <a:lnTo>
                  <a:pt x="3579756" y="1789878"/>
                </a:lnTo>
                <a:lnTo>
                  <a:pt x="0" y="17898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15374" y="632033"/>
            <a:ext cx="1763393" cy="262906"/>
          </a:xfrm>
          <a:custGeom>
            <a:avLst/>
            <a:gdLst/>
            <a:ahLst/>
            <a:cxnLst/>
            <a:rect l="l" t="t" r="r" b="b"/>
            <a:pathLst>
              <a:path w="1763393" h="262906">
                <a:moveTo>
                  <a:pt x="0" y="0"/>
                </a:moveTo>
                <a:lnTo>
                  <a:pt x="1763393" y="0"/>
                </a:lnTo>
                <a:lnTo>
                  <a:pt x="1763393" y="262906"/>
                </a:lnTo>
                <a:lnTo>
                  <a:pt x="0" y="26290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0178043" y="1526972"/>
            <a:ext cx="6317919" cy="161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68"/>
              </a:lnSpc>
            </a:pPr>
            <a:r>
              <a:rPr lang="en-US" sz="53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Драматический</a:t>
            </a:r>
            <a:r>
              <a:rPr lang="en-US" sz="5302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3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театр</a:t>
            </a:r>
            <a:endParaRPr lang="en-US" sz="5302" b="1" dirty="0">
              <a:solidFill>
                <a:srgbClr val="FCFFFB"/>
              </a:solidFill>
              <a:latin typeface="Montserrat Heavy"/>
              <a:ea typeface="Montserrat Heavy"/>
              <a:cs typeface="Montserrat Heavy"/>
              <a:sym typeface="Montserrat Heavy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414706" y="3857757"/>
            <a:ext cx="7844594" cy="5400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Слониме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театр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продолжает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жить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сохраняя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традиции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заложенные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Михаилом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Казимиром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Огинским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репертуаре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театра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представлены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как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классические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так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современные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пьесы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белорусских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русских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зарубежных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авторов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Каждую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неделю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зрители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могут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насладиться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постановками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для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взрослых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детей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особенно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учетом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приближающихся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выходных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 flipV="1">
            <a:off x="9489531" y="1028700"/>
            <a:ext cx="9258300" cy="9258300"/>
          </a:xfrm>
          <a:custGeom>
            <a:avLst/>
            <a:gdLst/>
            <a:ahLst/>
            <a:cxnLst/>
            <a:rect l="l" t="t" r="r" b="b"/>
            <a:pathLst>
              <a:path w="9258300" h="9258300">
                <a:moveTo>
                  <a:pt x="0" y="9258300"/>
                </a:moveTo>
                <a:lnTo>
                  <a:pt x="9258300" y="9258300"/>
                </a:lnTo>
                <a:lnTo>
                  <a:pt x="9258300" y="0"/>
                </a:lnTo>
                <a:lnTo>
                  <a:pt x="0" y="0"/>
                </a:lnTo>
                <a:lnTo>
                  <a:pt x="0" y="925830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0097023" y="1636192"/>
            <a:ext cx="8043316" cy="8043316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</p:grpSp>
      <p:sp>
        <p:nvSpPr>
          <p:cNvPr id="6" name="Freeform 6"/>
          <p:cNvSpPr/>
          <p:nvPr/>
        </p:nvSpPr>
        <p:spPr>
          <a:xfrm>
            <a:off x="6568869" y="-402950"/>
            <a:ext cx="3528154" cy="1764077"/>
          </a:xfrm>
          <a:custGeom>
            <a:avLst/>
            <a:gdLst/>
            <a:ahLst/>
            <a:cxnLst/>
            <a:rect l="l" t="t" r="r" b="b"/>
            <a:pathLst>
              <a:path w="3528154" h="1764077">
                <a:moveTo>
                  <a:pt x="0" y="0"/>
                </a:moveTo>
                <a:lnTo>
                  <a:pt x="3528154" y="0"/>
                </a:lnTo>
                <a:lnTo>
                  <a:pt x="3528154" y="1764077"/>
                </a:lnTo>
                <a:lnTo>
                  <a:pt x="0" y="176407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28700" y="882039"/>
            <a:ext cx="1763393" cy="262906"/>
          </a:xfrm>
          <a:custGeom>
            <a:avLst/>
            <a:gdLst/>
            <a:ahLst/>
            <a:cxnLst/>
            <a:rect l="l" t="t" r="r" b="b"/>
            <a:pathLst>
              <a:path w="1763393" h="262906">
                <a:moveTo>
                  <a:pt x="0" y="0"/>
                </a:moveTo>
                <a:lnTo>
                  <a:pt x="1763393" y="0"/>
                </a:lnTo>
                <a:lnTo>
                  <a:pt x="1763393" y="262905"/>
                </a:lnTo>
                <a:lnTo>
                  <a:pt x="0" y="26290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512881" y="9258300"/>
            <a:ext cx="2179052" cy="647066"/>
          </a:xfrm>
          <a:custGeom>
            <a:avLst/>
            <a:gdLst/>
            <a:ahLst/>
            <a:cxnLst/>
            <a:rect l="l" t="t" r="r" b="b"/>
            <a:pathLst>
              <a:path w="2179052" h="647066">
                <a:moveTo>
                  <a:pt x="0" y="0"/>
                </a:moveTo>
                <a:lnTo>
                  <a:pt x="2179052" y="0"/>
                </a:lnTo>
                <a:lnTo>
                  <a:pt x="2179052" y="647066"/>
                </a:lnTo>
                <a:lnTo>
                  <a:pt x="0" y="64706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9" name="TextBox 9"/>
          <p:cNvSpPr txBox="1"/>
          <p:nvPr/>
        </p:nvSpPr>
        <p:spPr>
          <a:xfrm>
            <a:off x="512881" y="1636192"/>
            <a:ext cx="8850828" cy="802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68"/>
              </a:lnSpc>
            </a:pPr>
            <a:r>
              <a:rPr lang="en-US" sz="53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Свято-Троицкий</a:t>
            </a:r>
            <a:r>
              <a:rPr lang="en-US" sz="5302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3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собор</a:t>
            </a:r>
            <a:endParaRPr lang="en-US" sz="5302" b="1" dirty="0">
              <a:solidFill>
                <a:srgbClr val="FCFFFB"/>
              </a:solidFill>
              <a:latin typeface="Montserrat Heavy"/>
              <a:ea typeface="Montserrat Heavy"/>
              <a:cs typeface="Montserrat Heavy"/>
              <a:sym typeface="Montserrat Heavy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86118" y="2954749"/>
            <a:ext cx="8704355" cy="58927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Свято-Троицкий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собор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-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древний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памятник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архитектуры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построенный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XVII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веке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стиле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барокко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месте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нынешнего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Свято-Троицкого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собора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XVI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веке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находилась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деревянная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православная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церковь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Святой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Троицы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Однако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судьба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храма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была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непростой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: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он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несколько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раз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переходил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из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рук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руки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пока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время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Великой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Отечественной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войны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был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восстановлен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как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Свято-Троицкая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церковь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</a:p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2002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году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храму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был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присвоен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статус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собора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7629925" y="0"/>
            <a:ext cx="110889" cy="4781577"/>
            <a:chOff x="0" y="0"/>
            <a:chExt cx="29205" cy="125934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9205" cy="1259345"/>
            </a:xfrm>
            <a:custGeom>
              <a:avLst/>
              <a:gdLst/>
              <a:ahLst/>
              <a:cxnLst/>
              <a:rect l="l" t="t" r="r" b="b"/>
              <a:pathLst>
                <a:path w="29205" h="1259345">
                  <a:moveTo>
                    <a:pt x="14603" y="0"/>
                  </a:moveTo>
                  <a:lnTo>
                    <a:pt x="14603" y="0"/>
                  </a:lnTo>
                  <a:cubicBezTo>
                    <a:pt x="18476" y="0"/>
                    <a:pt x="22190" y="1538"/>
                    <a:pt x="24928" y="4277"/>
                  </a:cubicBezTo>
                  <a:cubicBezTo>
                    <a:pt x="27667" y="7016"/>
                    <a:pt x="29205" y="10730"/>
                    <a:pt x="29205" y="14603"/>
                  </a:cubicBezTo>
                  <a:lnTo>
                    <a:pt x="29205" y="1244743"/>
                  </a:lnTo>
                  <a:cubicBezTo>
                    <a:pt x="29205" y="1248615"/>
                    <a:pt x="27667" y="1252330"/>
                    <a:pt x="24928" y="1255068"/>
                  </a:cubicBezTo>
                  <a:cubicBezTo>
                    <a:pt x="22190" y="1257807"/>
                    <a:pt x="18476" y="1259345"/>
                    <a:pt x="14603" y="1259345"/>
                  </a:cubicBezTo>
                  <a:lnTo>
                    <a:pt x="14603" y="1259345"/>
                  </a:lnTo>
                  <a:cubicBezTo>
                    <a:pt x="10730" y="1259345"/>
                    <a:pt x="7016" y="1257807"/>
                    <a:pt x="4277" y="1255068"/>
                  </a:cubicBezTo>
                  <a:cubicBezTo>
                    <a:pt x="1538" y="1252330"/>
                    <a:pt x="0" y="1248615"/>
                    <a:pt x="0" y="1244743"/>
                  </a:cubicBezTo>
                  <a:lnTo>
                    <a:pt x="0" y="14603"/>
                  </a:lnTo>
                  <a:cubicBezTo>
                    <a:pt x="0" y="10730"/>
                    <a:pt x="1538" y="7016"/>
                    <a:pt x="4277" y="4277"/>
                  </a:cubicBezTo>
                  <a:cubicBezTo>
                    <a:pt x="7016" y="1538"/>
                    <a:pt x="10730" y="0"/>
                    <a:pt x="14603" y="0"/>
                  </a:cubicBezTo>
                  <a:close/>
                </a:path>
              </a:pathLst>
            </a:custGeom>
            <a:solidFill>
              <a:srgbClr val="75A185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29205" cy="13069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0" y="6791214"/>
            <a:ext cx="18288000" cy="3495786"/>
            <a:chOff x="0" y="0"/>
            <a:chExt cx="4816593" cy="92070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16592" cy="920701"/>
            </a:xfrm>
            <a:custGeom>
              <a:avLst/>
              <a:gdLst/>
              <a:ahLst/>
              <a:cxnLst/>
              <a:rect l="l" t="t" r="r" b="b"/>
              <a:pathLst>
                <a:path w="4816592" h="920701">
                  <a:moveTo>
                    <a:pt x="0" y="0"/>
                  </a:moveTo>
                  <a:lnTo>
                    <a:pt x="4816592" y="0"/>
                  </a:lnTo>
                  <a:lnTo>
                    <a:pt x="4816592" y="920701"/>
                  </a:lnTo>
                  <a:lnTo>
                    <a:pt x="0" y="920701"/>
                  </a:lnTo>
                  <a:close/>
                </a:path>
              </a:pathLst>
            </a:custGeom>
            <a:solidFill>
              <a:srgbClr val="315E41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4816593" cy="9683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16602722" y="6174937"/>
            <a:ext cx="1408634" cy="210014"/>
          </a:xfrm>
          <a:custGeom>
            <a:avLst/>
            <a:gdLst/>
            <a:ahLst/>
            <a:cxnLst/>
            <a:rect l="l" t="t" r="r" b="b"/>
            <a:pathLst>
              <a:path w="1408634" h="210014">
                <a:moveTo>
                  <a:pt x="0" y="0"/>
                </a:moveTo>
                <a:lnTo>
                  <a:pt x="1408634" y="0"/>
                </a:lnTo>
                <a:lnTo>
                  <a:pt x="1408634" y="210015"/>
                </a:lnTo>
                <a:lnTo>
                  <a:pt x="0" y="21001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1063329" y="1837808"/>
            <a:ext cx="7257261" cy="4742291"/>
            <a:chOff x="0" y="0"/>
            <a:chExt cx="1124340" cy="73470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124340" cy="734705"/>
            </a:xfrm>
            <a:custGeom>
              <a:avLst/>
              <a:gdLst/>
              <a:ahLst/>
              <a:cxnLst/>
              <a:rect l="l" t="t" r="r" b="b"/>
              <a:pathLst>
                <a:path w="1124340" h="734705">
                  <a:moveTo>
                    <a:pt x="24536" y="0"/>
                  </a:moveTo>
                  <a:lnTo>
                    <a:pt x="1099804" y="0"/>
                  </a:lnTo>
                  <a:cubicBezTo>
                    <a:pt x="1106311" y="0"/>
                    <a:pt x="1112552" y="2585"/>
                    <a:pt x="1117153" y="7186"/>
                  </a:cubicBezTo>
                  <a:cubicBezTo>
                    <a:pt x="1121755" y="11788"/>
                    <a:pt x="1124340" y="18029"/>
                    <a:pt x="1124340" y="24536"/>
                  </a:cubicBezTo>
                  <a:lnTo>
                    <a:pt x="1124340" y="710169"/>
                  </a:lnTo>
                  <a:cubicBezTo>
                    <a:pt x="1124340" y="716676"/>
                    <a:pt x="1121755" y="722917"/>
                    <a:pt x="1117153" y="727519"/>
                  </a:cubicBezTo>
                  <a:cubicBezTo>
                    <a:pt x="1112552" y="732120"/>
                    <a:pt x="1106311" y="734705"/>
                    <a:pt x="1099804" y="734705"/>
                  </a:cubicBezTo>
                  <a:lnTo>
                    <a:pt x="24536" y="734705"/>
                  </a:lnTo>
                  <a:cubicBezTo>
                    <a:pt x="18029" y="734705"/>
                    <a:pt x="11788" y="732120"/>
                    <a:pt x="7186" y="727519"/>
                  </a:cubicBezTo>
                  <a:cubicBezTo>
                    <a:pt x="2585" y="722917"/>
                    <a:pt x="0" y="716676"/>
                    <a:pt x="0" y="710169"/>
                  </a:cubicBezTo>
                  <a:lnTo>
                    <a:pt x="0" y="24536"/>
                  </a:lnTo>
                  <a:cubicBezTo>
                    <a:pt x="0" y="18029"/>
                    <a:pt x="2585" y="11788"/>
                    <a:pt x="7186" y="7186"/>
                  </a:cubicBezTo>
                  <a:cubicBezTo>
                    <a:pt x="11788" y="2585"/>
                    <a:pt x="18029" y="0"/>
                    <a:pt x="24536" y="0"/>
                  </a:cubicBezTo>
                  <a:close/>
                </a:path>
              </a:pathLst>
            </a:custGeom>
            <a:blipFill>
              <a:blip r:embed="rId5"/>
              <a:stretch>
                <a:fillRect t="-297" b="-297"/>
              </a:stretch>
            </a:blipFill>
          </p:spPr>
        </p:sp>
      </p:grpSp>
      <p:grpSp>
        <p:nvGrpSpPr>
          <p:cNvPr id="12" name="Group 12"/>
          <p:cNvGrpSpPr/>
          <p:nvPr/>
        </p:nvGrpSpPr>
        <p:grpSpPr>
          <a:xfrm>
            <a:off x="9914508" y="1837808"/>
            <a:ext cx="7257261" cy="4742291"/>
            <a:chOff x="0" y="0"/>
            <a:chExt cx="1124340" cy="73470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124340" cy="734705"/>
            </a:xfrm>
            <a:custGeom>
              <a:avLst/>
              <a:gdLst/>
              <a:ahLst/>
              <a:cxnLst/>
              <a:rect l="l" t="t" r="r" b="b"/>
              <a:pathLst>
                <a:path w="1124340" h="734705">
                  <a:moveTo>
                    <a:pt x="24536" y="0"/>
                  </a:moveTo>
                  <a:lnTo>
                    <a:pt x="1099804" y="0"/>
                  </a:lnTo>
                  <a:cubicBezTo>
                    <a:pt x="1106311" y="0"/>
                    <a:pt x="1112552" y="2585"/>
                    <a:pt x="1117153" y="7186"/>
                  </a:cubicBezTo>
                  <a:cubicBezTo>
                    <a:pt x="1121755" y="11788"/>
                    <a:pt x="1124340" y="18029"/>
                    <a:pt x="1124340" y="24536"/>
                  </a:cubicBezTo>
                  <a:lnTo>
                    <a:pt x="1124340" y="710169"/>
                  </a:lnTo>
                  <a:cubicBezTo>
                    <a:pt x="1124340" y="716676"/>
                    <a:pt x="1121755" y="722917"/>
                    <a:pt x="1117153" y="727519"/>
                  </a:cubicBezTo>
                  <a:cubicBezTo>
                    <a:pt x="1112552" y="732120"/>
                    <a:pt x="1106311" y="734705"/>
                    <a:pt x="1099804" y="734705"/>
                  </a:cubicBezTo>
                  <a:lnTo>
                    <a:pt x="24536" y="734705"/>
                  </a:lnTo>
                  <a:cubicBezTo>
                    <a:pt x="18029" y="734705"/>
                    <a:pt x="11788" y="732120"/>
                    <a:pt x="7186" y="727519"/>
                  </a:cubicBezTo>
                  <a:cubicBezTo>
                    <a:pt x="2585" y="722917"/>
                    <a:pt x="0" y="716676"/>
                    <a:pt x="0" y="710169"/>
                  </a:cubicBezTo>
                  <a:lnTo>
                    <a:pt x="0" y="24536"/>
                  </a:lnTo>
                  <a:cubicBezTo>
                    <a:pt x="0" y="18029"/>
                    <a:pt x="2585" y="11788"/>
                    <a:pt x="7186" y="7186"/>
                  </a:cubicBezTo>
                  <a:cubicBezTo>
                    <a:pt x="11788" y="2585"/>
                    <a:pt x="18029" y="0"/>
                    <a:pt x="24536" y="0"/>
                  </a:cubicBezTo>
                  <a:close/>
                </a:path>
              </a:pathLst>
            </a:custGeom>
            <a:blipFill>
              <a:blip r:embed="rId6"/>
              <a:stretch>
                <a:fillRect l="-5922" r="-5922"/>
              </a:stretch>
            </a:blipFill>
          </p:spPr>
        </p:sp>
      </p:grpSp>
      <p:sp>
        <p:nvSpPr>
          <p:cNvPr id="14" name="TextBox 14"/>
          <p:cNvSpPr txBox="1"/>
          <p:nvPr/>
        </p:nvSpPr>
        <p:spPr>
          <a:xfrm>
            <a:off x="266545" y="635130"/>
            <a:ext cx="8850828" cy="777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24"/>
              </a:lnSpc>
            </a:pPr>
            <a:r>
              <a:rPr lang="en-US" sz="51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Краеведческий</a:t>
            </a:r>
            <a:r>
              <a:rPr lang="en-US" sz="5102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1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музей</a:t>
            </a:r>
            <a:endParaRPr lang="en-US" sz="5102" b="1" dirty="0">
              <a:solidFill>
                <a:srgbClr val="FCFFFB"/>
              </a:solidFill>
              <a:latin typeface="Montserrat Heavy"/>
              <a:ea typeface="Montserrat Heavy"/>
              <a:cs typeface="Montserrat Heavy"/>
              <a:sym typeface="Montserrat Heavy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1926522" y="610371"/>
            <a:ext cx="3233232" cy="802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68"/>
              </a:lnSpc>
            </a:pPr>
            <a:r>
              <a:rPr lang="en-US" sz="53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Ратуша</a:t>
            </a:r>
            <a:endParaRPr lang="en-US" sz="5302" b="1" dirty="0">
              <a:solidFill>
                <a:srgbClr val="FCFFFB"/>
              </a:solidFill>
              <a:latin typeface="Montserrat Heavy"/>
              <a:ea typeface="Montserrat Heavy"/>
              <a:cs typeface="Montserrat Heavy"/>
              <a:sym typeface="Montserrat Heavy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769662" y="7143488"/>
            <a:ext cx="7844594" cy="27340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52"/>
              </a:lnSpc>
            </a:pP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Слонимский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районный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краеведческий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музей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имени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И.И.Стабровского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один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из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старейших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среди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районных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музеев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области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algn="just">
              <a:lnSpc>
                <a:spcPts val="3652"/>
              </a:lnSpc>
            </a:pP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Впервые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музей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открыл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свои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двери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для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посетителей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20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сентября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1929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года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345462" y="6914888"/>
            <a:ext cx="8395353" cy="31912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52"/>
              </a:lnSpc>
            </a:pP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У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этого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здания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нет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традиционной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башни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сейчас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его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помещения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занимает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библиотека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</a:p>
          <a:p>
            <a:pPr algn="just">
              <a:lnSpc>
                <a:spcPts val="3652"/>
              </a:lnSpc>
            </a:pP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Первая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деревянная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ратуша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была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построена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Слониме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XVII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веке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algn="just">
              <a:lnSpc>
                <a:spcPts val="3652"/>
              </a:lnSpc>
            </a:pP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Барочная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каменная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ратуша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сохранившаяся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до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наших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дней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была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возведена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середине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XVIII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века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8703341" y="1225677"/>
            <a:ext cx="8732520" cy="6871914"/>
            <a:chOff x="0" y="0"/>
            <a:chExt cx="1352896" cy="106463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52896" cy="1064639"/>
            </a:xfrm>
            <a:custGeom>
              <a:avLst/>
              <a:gdLst/>
              <a:ahLst/>
              <a:cxnLst/>
              <a:rect l="l" t="t" r="r" b="b"/>
              <a:pathLst>
                <a:path w="1352896" h="1064639">
                  <a:moveTo>
                    <a:pt x="20391" y="0"/>
                  </a:moveTo>
                  <a:lnTo>
                    <a:pt x="1332505" y="0"/>
                  </a:lnTo>
                  <a:cubicBezTo>
                    <a:pt x="1343767" y="0"/>
                    <a:pt x="1352896" y="9129"/>
                    <a:pt x="1352896" y="20391"/>
                  </a:cubicBezTo>
                  <a:lnTo>
                    <a:pt x="1352896" y="1044248"/>
                  </a:lnTo>
                  <a:cubicBezTo>
                    <a:pt x="1352896" y="1055510"/>
                    <a:pt x="1343767" y="1064639"/>
                    <a:pt x="1332505" y="1064639"/>
                  </a:cubicBezTo>
                  <a:lnTo>
                    <a:pt x="20391" y="1064639"/>
                  </a:lnTo>
                  <a:cubicBezTo>
                    <a:pt x="9129" y="1064639"/>
                    <a:pt x="0" y="1055510"/>
                    <a:pt x="0" y="1044248"/>
                  </a:cubicBezTo>
                  <a:lnTo>
                    <a:pt x="0" y="20391"/>
                  </a:lnTo>
                  <a:cubicBezTo>
                    <a:pt x="0" y="9129"/>
                    <a:pt x="9129" y="0"/>
                    <a:pt x="20391" y="0"/>
                  </a:cubicBezTo>
                  <a:close/>
                </a:path>
              </a:pathLst>
            </a:custGeom>
            <a:blipFill>
              <a:blip r:embed="rId3"/>
              <a:stretch>
                <a:fillRect l="-19949" r="-19949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11729355" y="6957625"/>
            <a:ext cx="7506978" cy="4545695"/>
            <a:chOff x="0" y="0"/>
            <a:chExt cx="1977147" cy="119722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77147" cy="1197220"/>
            </a:xfrm>
            <a:custGeom>
              <a:avLst/>
              <a:gdLst/>
              <a:ahLst/>
              <a:cxnLst/>
              <a:rect l="l" t="t" r="r" b="b"/>
              <a:pathLst>
                <a:path w="1977147" h="1197220">
                  <a:moveTo>
                    <a:pt x="103130" y="0"/>
                  </a:moveTo>
                  <a:lnTo>
                    <a:pt x="1874017" y="0"/>
                  </a:lnTo>
                  <a:cubicBezTo>
                    <a:pt x="1930974" y="0"/>
                    <a:pt x="1977147" y="46173"/>
                    <a:pt x="1977147" y="103130"/>
                  </a:cubicBezTo>
                  <a:lnTo>
                    <a:pt x="1977147" y="1094090"/>
                  </a:lnTo>
                  <a:cubicBezTo>
                    <a:pt x="1977147" y="1151047"/>
                    <a:pt x="1930974" y="1197220"/>
                    <a:pt x="1874017" y="1197220"/>
                  </a:cubicBezTo>
                  <a:lnTo>
                    <a:pt x="103130" y="1197220"/>
                  </a:lnTo>
                  <a:cubicBezTo>
                    <a:pt x="46173" y="1197220"/>
                    <a:pt x="0" y="1151047"/>
                    <a:pt x="0" y="1094090"/>
                  </a:cubicBezTo>
                  <a:lnTo>
                    <a:pt x="0" y="103130"/>
                  </a:lnTo>
                  <a:cubicBezTo>
                    <a:pt x="0" y="46173"/>
                    <a:pt x="46173" y="0"/>
                    <a:pt x="103130" y="0"/>
                  </a:cubicBezTo>
                  <a:close/>
                </a:path>
              </a:pathLst>
            </a:custGeom>
            <a:solidFill>
              <a:srgbClr val="315E41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1977147" cy="12448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2339279" y="3788988"/>
            <a:ext cx="5725921" cy="5725921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4"/>
              <a:stretch>
                <a:fillRect l="-26768" r="-51008"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>
            <a:off x="3545374" y="-497894"/>
            <a:ext cx="4198973" cy="2099487"/>
          </a:xfrm>
          <a:custGeom>
            <a:avLst/>
            <a:gdLst/>
            <a:ahLst/>
            <a:cxnLst/>
            <a:rect l="l" t="t" r="r" b="b"/>
            <a:pathLst>
              <a:path w="4198973" h="2099487">
                <a:moveTo>
                  <a:pt x="0" y="0"/>
                </a:moveTo>
                <a:lnTo>
                  <a:pt x="4198973" y="0"/>
                </a:lnTo>
                <a:lnTo>
                  <a:pt x="4198973" y="2099487"/>
                </a:lnTo>
                <a:lnTo>
                  <a:pt x="0" y="209948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5672468" y="765794"/>
            <a:ext cx="1763393" cy="262906"/>
          </a:xfrm>
          <a:custGeom>
            <a:avLst/>
            <a:gdLst/>
            <a:ahLst/>
            <a:cxnLst/>
            <a:rect l="l" t="t" r="r" b="b"/>
            <a:pathLst>
              <a:path w="1763393" h="262906">
                <a:moveTo>
                  <a:pt x="0" y="0"/>
                </a:moveTo>
                <a:lnTo>
                  <a:pt x="1763393" y="0"/>
                </a:lnTo>
                <a:lnTo>
                  <a:pt x="1763393" y="262906"/>
                </a:lnTo>
                <a:lnTo>
                  <a:pt x="0" y="26290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709899" y="2077843"/>
            <a:ext cx="7034448" cy="802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68"/>
              </a:lnSpc>
            </a:pPr>
            <a:r>
              <a:rPr lang="en-US" sz="53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Канал</a:t>
            </a:r>
            <a:r>
              <a:rPr lang="en-US" sz="5302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3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Огинского</a:t>
            </a:r>
            <a:endParaRPr lang="en-US" sz="5302" b="1" dirty="0">
              <a:solidFill>
                <a:srgbClr val="FCFFFB"/>
              </a:solidFill>
              <a:latin typeface="Montserrat Heavy"/>
              <a:ea typeface="Montserrat Heavy"/>
              <a:cs typeface="Montserrat Heavy"/>
              <a:sym typeface="Montserrat Heavy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35192" y="3299316"/>
            <a:ext cx="7583862" cy="54772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52"/>
              </a:lnSpc>
            </a:pP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Канал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Огинского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берущий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свое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начало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Слониме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наряду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Августовским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является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истинным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чудом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гидротехники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XVIII—XIX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веков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</a:p>
          <a:p>
            <a:pPr algn="just">
              <a:lnSpc>
                <a:spcPts val="3652"/>
              </a:lnSpc>
            </a:pP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Этот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рукотворный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канал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созданный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заботой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мастерством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сохранился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более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двух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столетий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продолжает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удивлять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своей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красотой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историей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algn="just">
              <a:lnSpc>
                <a:spcPts val="3652"/>
              </a:lnSpc>
            </a:pP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Прогуливаясь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вдоль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его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берегов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вы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окунетесь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атмосферу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прошлого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насладитесь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красотой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парка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которые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вдохновляют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восхищают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!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596</Words>
  <Application>Microsoft Macintosh PowerPoint</Application>
  <PresentationFormat>Произвольный</PresentationFormat>
  <Paragraphs>56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Aileron Heavy</vt:lpstr>
      <vt:lpstr>Calibri</vt:lpstr>
      <vt:lpstr>Montserrat Heavy</vt:lpstr>
      <vt:lpstr>Arial</vt:lpstr>
      <vt:lpstr>Aileron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and Dark Green Simple Forest Of The Future Presentation</dc:title>
  <cp:lastModifiedBy>Microsoft Office User</cp:lastModifiedBy>
  <cp:revision>2</cp:revision>
  <dcterms:created xsi:type="dcterms:W3CDTF">2006-08-16T00:00:00Z</dcterms:created>
  <dcterms:modified xsi:type="dcterms:W3CDTF">2025-03-25T19:06:38Z</dcterms:modified>
  <dc:identifier>DAGiuoZNr78</dc:identifier>
</cp:coreProperties>
</file>