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Inter Bold" panose="020B0802030000000004" pitchFamily="34" charset="0"/>
      <p:regular r:id="rId12"/>
      <p:bold r:id="rId13"/>
    </p:embeddedFont>
    <p:embeddedFont>
      <p:font typeface="Noto Serif" panose="02020600060500020200" pitchFamily="18" charset="0"/>
      <p:regular r:id="rId14"/>
      <p:bold r:id="rId15"/>
      <p:italic r:id="rId16"/>
      <p:boldItalic r:id="rId17"/>
    </p:embeddedFont>
    <p:embeddedFont>
      <p:font typeface="Noto Serif Bold" panose="02020800060500020200" pitchFamily="18" charset="0"/>
      <p:regular r:id="rId18"/>
      <p:bold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574" autoAdjust="0"/>
  </p:normalViewPr>
  <p:slideViewPr>
    <p:cSldViewPr>
      <p:cViewPr varScale="1">
        <p:scale>
          <a:sx n="67" d="100"/>
          <a:sy n="67" d="100"/>
        </p:scale>
        <p:origin x="90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5.svg"/><Relationship Id="rId7" Type="http://schemas.openxmlformats.org/officeDocument/2006/relationships/image" Target="../media/image3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0.sv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0.sv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0.sv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15.svg"/><Relationship Id="rId7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D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2225664"/>
            <a:ext cx="3745994" cy="374599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53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5971659"/>
            <a:ext cx="4954985" cy="4315341"/>
          </a:xfrm>
          <a:custGeom>
            <a:avLst/>
            <a:gdLst/>
            <a:ahLst/>
            <a:cxnLst/>
            <a:rect l="l" t="t" r="r" b="b"/>
            <a:pathLst>
              <a:path w="4954985" h="4315341">
                <a:moveTo>
                  <a:pt x="0" y="0"/>
                </a:moveTo>
                <a:lnTo>
                  <a:pt x="4954985" y="0"/>
                </a:lnTo>
                <a:lnTo>
                  <a:pt x="4954985" y="4315341"/>
                </a:lnTo>
                <a:lnTo>
                  <a:pt x="0" y="4315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2943666" y="0"/>
            <a:ext cx="6492224" cy="10287000"/>
            <a:chOff x="0" y="0"/>
            <a:chExt cx="1005815" cy="159372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05815" cy="1593725"/>
            </a:xfrm>
            <a:custGeom>
              <a:avLst/>
              <a:gdLst/>
              <a:ahLst/>
              <a:cxnLst/>
              <a:rect l="l" t="t" r="r" b="b"/>
              <a:pathLst>
                <a:path w="1005815" h="1593725">
                  <a:moveTo>
                    <a:pt x="0" y="0"/>
                  </a:moveTo>
                  <a:lnTo>
                    <a:pt x="1005815" y="0"/>
                  </a:lnTo>
                  <a:lnTo>
                    <a:pt x="1005815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4"/>
              <a:stretch>
                <a:fillRect t="-10145" r="-53434" b="-10145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2892827" y="4759877"/>
            <a:ext cx="5395173" cy="5305861"/>
            <a:chOff x="0" y="0"/>
            <a:chExt cx="826482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26482" cy="812800"/>
            </a:xfrm>
            <a:custGeom>
              <a:avLst/>
              <a:gdLst/>
              <a:ahLst/>
              <a:cxnLst/>
              <a:rect l="l" t="t" r="r" b="b"/>
              <a:pathLst>
                <a:path w="826482" h="812800">
                  <a:moveTo>
                    <a:pt x="413241" y="0"/>
                  </a:moveTo>
                  <a:cubicBezTo>
                    <a:pt x="185014" y="0"/>
                    <a:pt x="0" y="181951"/>
                    <a:pt x="0" y="406400"/>
                  </a:cubicBezTo>
                  <a:cubicBezTo>
                    <a:pt x="0" y="630849"/>
                    <a:pt x="185014" y="812800"/>
                    <a:pt x="413241" y="812800"/>
                  </a:cubicBezTo>
                  <a:cubicBezTo>
                    <a:pt x="641467" y="812800"/>
                    <a:pt x="826482" y="630849"/>
                    <a:pt x="826482" y="406400"/>
                  </a:cubicBezTo>
                  <a:cubicBezTo>
                    <a:pt x="826482" y="181951"/>
                    <a:pt x="641467" y="0"/>
                    <a:pt x="413241" y="0"/>
                  </a:cubicBezTo>
                  <a:close/>
                </a:path>
              </a:pathLst>
            </a:custGeom>
            <a:solidFill>
              <a:srgbClr val="185321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7483" y="28575"/>
              <a:ext cx="671516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 flipH="1" flipV="1">
            <a:off x="15373660" y="2213021"/>
            <a:ext cx="1885640" cy="1885640"/>
          </a:xfrm>
          <a:custGeom>
            <a:avLst/>
            <a:gdLst/>
            <a:ahLst/>
            <a:cxnLst/>
            <a:rect l="l" t="t" r="r" b="b"/>
            <a:pathLst>
              <a:path w="1885640" h="1885640">
                <a:moveTo>
                  <a:pt x="1885640" y="1885641"/>
                </a:moveTo>
                <a:lnTo>
                  <a:pt x="0" y="1885641"/>
                </a:lnTo>
                <a:lnTo>
                  <a:pt x="0" y="0"/>
                </a:lnTo>
                <a:lnTo>
                  <a:pt x="1885640" y="0"/>
                </a:lnTo>
                <a:lnTo>
                  <a:pt x="1885640" y="1885641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12" name="Group 12"/>
          <p:cNvGrpSpPr/>
          <p:nvPr/>
        </p:nvGrpSpPr>
        <p:grpSpPr>
          <a:xfrm>
            <a:off x="2943666" y="2213021"/>
            <a:ext cx="13367982" cy="5860957"/>
            <a:chOff x="0" y="0"/>
            <a:chExt cx="3520785" cy="154362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520785" cy="1543627"/>
            </a:xfrm>
            <a:custGeom>
              <a:avLst/>
              <a:gdLst/>
              <a:ahLst/>
              <a:cxnLst/>
              <a:rect l="l" t="t" r="r" b="b"/>
              <a:pathLst>
                <a:path w="3520785" h="1543627">
                  <a:moveTo>
                    <a:pt x="10425" y="0"/>
                  </a:moveTo>
                  <a:lnTo>
                    <a:pt x="3510361" y="0"/>
                  </a:lnTo>
                  <a:cubicBezTo>
                    <a:pt x="3513126" y="0"/>
                    <a:pt x="3515777" y="1098"/>
                    <a:pt x="3517732" y="3053"/>
                  </a:cubicBezTo>
                  <a:cubicBezTo>
                    <a:pt x="3519687" y="5008"/>
                    <a:pt x="3520785" y="7660"/>
                    <a:pt x="3520785" y="10425"/>
                  </a:cubicBezTo>
                  <a:lnTo>
                    <a:pt x="3520785" y="1533202"/>
                  </a:lnTo>
                  <a:cubicBezTo>
                    <a:pt x="3520785" y="1535967"/>
                    <a:pt x="3519687" y="1538618"/>
                    <a:pt x="3517732" y="1540573"/>
                  </a:cubicBezTo>
                  <a:cubicBezTo>
                    <a:pt x="3515777" y="1542528"/>
                    <a:pt x="3513126" y="1543627"/>
                    <a:pt x="3510361" y="1543627"/>
                  </a:cubicBezTo>
                  <a:lnTo>
                    <a:pt x="10425" y="1543627"/>
                  </a:lnTo>
                  <a:cubicBezTo>
                    <a:pt x="7660" y="1543627"/>
                    <a:pt x="5008" y="1542528"/>
                    <a:pt x="3053" y="1540573"/>
                  </a:cubicBezTo>
                  <a:cubicBezTo>
                    <a:pt x="1098" y="1538618"/>
                    <a:pt x="0" y="1535967"/>
                    <a:pt x="0" y="1533202"/>
                  </a:cubicBezTo>
                  <a:lnTo>
                    <a:pt x="0" y="10425"/>
                  </a:lnTo>
                  <a:cubicBezTo>
                    <a:pt x="0" y="7660"/>
                    <a:pt x="1098" y="5008"/>
                    <a:pt x="3053" y="3053"/>
                  </a:cubicBezTo>
                  <a:cubicBezTo>
                    <a:pt x="5008" y="1098"/>
                    <a:pt x="7660" y="0"/>
                    <a:pt x="10425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3520785" cy="15912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077366" y="4759877"/>
            <a:ext cx="4936782" cy="4936782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t="-11068" b="-11068"/>
              </a:stretch>
            </a:blipFill>
          </p:spPr>
        </p:sp>
      </p:grpSp>
      <p:grpSp>
        <p:nvGrpSpPr>
          <p:cNvPr id="17" name="Group 17"/>
          <p:cNvGrpSpPr/>
          <p:nvPr/>
        </p:nvGrpSpPr>
        <p:grpSpPr>
          <a:xfrm>
            <a:off x="1571564" y="3206689"/>
            <a:ext cx="1934629" cy="1934629"/>
            <a:chOff x="0" y="0"/>
            <a:chExt cx="2579505" cy="2579505"/>
          </a:xfrm>
        </p:grpSpPr>
        <p:grpSp>
          <p:nvGrpSpPr>
            <p:cNvPr id="18" name="Group 18"/>
            <p:cNvGrpSpPr/>
            <p:nvPr/>
          </p:nvGrpSpPr>
          <p:grpSpPr>
            <a:xfrm>
              <a:off x="0" y="0"/>
              <a:ext cx="2579505" cy="2579505"/>
              <a:chOff x="0" y="0"/>
              <a:chExt cx="812800" cy="81280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305A33"/>
              </a:solidFill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76200" y="28575"/>
                <a:ext cx="660400" cy="7080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0"/>
                  </a:lnSpc>
                </a:pPr>
                <a:endParaRPr/>
              </a:p>
            </p:txBody>
          </p:sp>
        </p:grpSp>
        <p:sp>
          <p:nvSpPr>
            <p:cNvPr id="21" name="Freeform 21"/>
            <p:cNvSpPr/>
            <p:nvPr/>
          </p:nvSpPr>
          <p:spPr>
            <a:xfrm>
              <a:off x="654437" y="654437"/>
              <a:ext cx="1270630" cy="1270630"/>
            </a:xfrm>
            <a:custGeom>
              <a:avLst/>
              <a:gdLst/>
              <a:ahLst/>
              <a:cxnLst/>
              <a:rect l="l" t="t" r="r" b="b"/>
              <a:pathLst>
                <a:path w="1270630" h="1270630">
                  <a:moveTo>
                    <a:pt x="0" y="0"/>
                  </a:moveTo>
                  <a:lnTo>
                    <a:pt x="1270631" y="0"/>
                  </a:lnTo>
                  <a:lnTo>
                    <a:pt x="1270631" y="1270631"/>
                  </a:lnTo>
                  <a:lnTo>
                    <a:pt x="0" y="12706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2" name="Freeform 22"/>
          <p:cNvSpPr/>
          <p:nvPr/>
        </p:nvSpPr>
        <p:spPr>
          <a:xfrm>
            <a:off x="13974257" y="3603746"/>
            <a:ext cx="1571500" cy="234296"/>
          </a:xfrm>
          <a:custGeom>
            <a:avLst/>
            <a:gdLst/>
            <a:ahLst/>
            <a:cxnLst/>
            <a:rect l="l" t="t" r="r" b="b"/>
            <a:pathLst>
              <a:path w="1571500" h="234296">
                <a:moveTo>
                  <a:pt x="0" y="0"/>
                </a:moveTo>
                <a:lnTo>
                  <a:pt x="1571500" y="0"/>
                </a:lnTo>
                <a:lnTo>
                  <a:pt x="1571500" y="234296"/>
                </a:lnTo>
                <a:lnTo>
                  <a:pt x="0" y="2342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23" name="Freeform 23"/>
          <p:cNvSpPr/>
          <p:nvPr/>
        </p:nvSpPr>
        <p:spPr>
          <a:xfrm>
            <a:off x="14369435" y="-1982314"/>
            <a:ext cx="4195335" cy="4195335"/>
          </a:xfrm>
          <a:custGeom>
            <a:avLst/>
            <a:gdLst/>
            <a:ahLst/>
            <a:cxnLst/>
            <a:rect l="l" t="t" r="r" b="b"/>
            <a:pathLst>
              <a:path w="4195335" h="4195335">
                <a:moveTo>
                  <a:pt x="0" y="0"/>
                </a:moveTo>
                <a:lnTo>
                  <a:pt x="4195336" y="0"/>
                </a:lnTo>
                <a:lnTo>
                  <a:pt x="4195336" y="4195335"/>
                </a:lnTo>
                <a:lnTo>
                  <a:pt x="0" y="419533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24" name="Group 24"/>
          <p:cNvGrpSpPr/>
          <p:nvPr/>
        </p:nvGrpSpPr>
        <p:grpSpPr>
          <a:xfrm>
            <a:off x="16526282" y="1236342"/>
            <a:ext cx="733018" cy="733018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5321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3699115" y="3746340"/>
            <a:ext cx="9681585" cy="2689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57"/>
              </a:lnSpc>
            </a:pP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Обзорная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экскурсия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с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мини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анимационной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программой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по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театральному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5112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закулисью</a:t>
            </a:r>
            <a:r>
              <a:rPr lang="en-US" sz="5112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0800000">
            <a:off x="-579342" y="-582195"/>
            <a:ext cx="3221790" cy="3221790"/>
          </a:xfrm>
          <a:custGeom>
            <a:avLst/>
            <a:gdLst/>
            <a:ahLst/>
            <a:cxnLst/>
            <a:rect l="l" t="t" r="r" b="b"/>
            <a:pathLst>
              <a:path w="3221790" h="3221790">
                <a:moveTo>
                  <a:pt x="0" y="0"/>
                </a:moveTo>
                <a:lnTo>
                  <a:pt x="3221789" y="0"/>
                </a:lnTo>
                <a:lnTo>
                  <a:pt x="3221789" y="3221790"/>
                </a:lnTo>
                <a:lnTo>
                  <a:pt x="0" y="32217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6" name="Freeform 6"/>
          <p:cNvSpPr/>
          <p:nvPr/>
        </p:nvSpPr>
        <p:spPr>
          <a:xfrm flipV="1">
            <a:off x="15329756" y="-582195"/>
            <a:ext cx="2958244" cy="2576362"/>
          </a:xfrm>
          <a:custGeom>
            <a:avLst/>
            <a:gdLst/>
            <a:ahLst/>
            <a:cxnLst/>
            <a:rect l="l" t="t" r="r" b="b"/>
            <a:pathLst>
              <a:path w="2958244" h="2576362">
                <a:moveTo>
                  <a:pt x="0" y="2576362"/>
                </a:moveTo>
                <a:lnTo>
                  <a:pt x="2958244" y="2576362"/>
                </a:lnTo>
                <a:lnTo>
                  <a:pt x="2958244" y="0"/>
                </a:lnTo>
                <a:lnTo>
                  <a:pt x="0" y="0"/>
                </a:lnTo>
                <a:lnTo>
                  <a:pt x="0" y="2576362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7" name="Freeform 7"/>
          <p:cNvSpPr/>
          <p:nvPr/>
        </p:nvSpPr>
        <p:spPr>
          <a:xfrm>
            <a:off x="658045" y="9695345"/>
            <a:ext cx="1984402" cy="295856"/>
          </a:xfrm>
          <a:custGeom>
            <a:avLst/>
            <a:gdLst/>
            <a:ahLst/>
            <a:cxnLst/>
            <a:rect l="l" t="t" r="r" b="b"/>
            <a:pathLst>
              <a:path w="1984402" h="295856">
                <a:moveTo>
                  <a:pt x="0" y="0"/>
                </a:moveTo>
                <a:lnTo>
                  <a:pt x="1984402" y="0"/>
                </a:lnTo>
                <a:lnTo>
                  <a:pt x="1984402" y="295856"/>
                </a:lnTo>
                <a:lnTo>
                  <a:pt x="0" y="2958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8" name="Freeform 8"/>
          <p:cNvSpPr/>
          <p:nvPr/>
        </p:nvSpPr>
        <p:spPr>
          <a:xfrm>
            <a:off x="2098321" y="1782559"/>
            <a:ext cx="13231435" cy="7663103"/>
          </a:xfrm>
          <a:custGeom>
            <a:avLst/>
            <a:gdLst/>
            <a:ahLst/>
            <a:cxnLst/>
            <a:rect l="l" t="t" r="r" b="b"/>
            <a:pathLst>
              <a:path w="13231435" h="7663103">
                <a:moveTo>
                  <a:pt x="0" y="0"/>
                </a:moveTo>
                <a:lnTo>
                  <a:pt x="13231435" y="0"/>
                </a:lnTo>
                <a:lnTo>
                  <a:pt x="13231435" y="7663103"/>
                </a:lnTo>
                <a:lnTo>
                  <a:pt x="0" y="766310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297" t="-2466" r="-1297" b="-3155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322121" y="440372"/>
            <a:ext cx="9643757" cy="1119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959"/>
              </a:lnSpc>
              <a:spcBef>
                <a:spcPct val="0"/>
              </a:spcBef>
            </a:pPr>
            <a:r>
              <a:rPr lang="en-US" sz="6999" b="1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СХЕМА МАРШРУТА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380005"/>
            <a:ext cx="18288000" cy="4906995"/>
            <a:chOff x="0" y="0"/>
            <a:chExt cx="4816593" cy="12923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292377"/>
            </a:xfrm>
            <a:custGeom>
              <a:avLst/>
              <a:gdLst/>
              <a:ahLst/>
              <a:cxnLst/>
              <a:rect l="l" t="t" r="r" b="b"/>
              <a:pathLst>
                <a:path w="4816592" h="1292377">
                  <a:moveTo>
                    <a:pt x="0" y="0"/>
                  </a:moveTo>
                  <a:lnTo>
                    <a:pt x="4816592" y="0"/>
                  </a:lnTo>
                  <a:lnTo>
                    <a:pt x="4816592" y="1292377"/>
                  </a:lnTo>
                  <a:lnTo>
                    <a:pt x="0" y="1292377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13400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-270325"/>
            <a:ext cx="7420531" cy="5650330"/>
            <a:chOff x="0" y="0"/>
            <a:chExt cx="1149634" cy="8753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49634" cy="875384"/>
            </a:xfrm>
            <a:custGeom>
              <a:avLst/>
              <a:gdLst/>
              <a:ahLst/>
              <a:cxnLst/>
              <a:rect l="l" t="t" r="r" b="b"/>
              <a:pathLst>
                <a:path w="1149634" h="875384">
                  <a:moveTo>
                    <a:pt x="20866" y="0"/>
                  </a:moveTo>
                  <a:lnTo>
                    <a:pt x="1128768" y="0"/>
                  </a:lnTo>
                  <a:cubicBezTo>
                    <a:pt x="1140292" y="0"/>
                    <a:pt x="1149634" y="9342"/>
                    <a:pt x="1149634" y="20866"/>
                  </a:cubicBezTo>
                  <a:lnTo>
                    <a:pt x="1149634" y="854518"/>
                  </a:lnTo>
                  <a:cubicBezTo>
                    <a:pt x="1149634" y="860052"/>
                    <a:pt x="1147436" y="865359"/>
                    <a:pt x="1143523" y="869273"/>
                  </a:cubicBezTo>
                  <a:cubicBezTo>
                    <a:pt x="1139610" y="873186"/>
                    <a:pt x="1134302" y="875384"/>
                    <a:pt x="1128768" y="875384"/>
                  </a:cubicBezTo>
                  <a:lnTo>
                    <a:pt x="20866" y="875384"/>
                  </a:lnTo>
                  <a:cubicBezTo>
                    <a:pt x="15332" y="875384"/>
                    <a:pt x="10025" y="873186"/>
                    <a:pt x="6112" y="869273"/>
                  </a:cubicBezTo>
                  <a:cubicBezTo>
                    <a:pt x="2198" y="865359"/>
                    <a:pt x="0" y="860052"/>
                    <a:pt x="0" y="854518"/>
                  </a:cubicBezTo>
                  <a:lnTo>
                    <a:pt x="0" y="20866"/>
                  </a:lnTo>
                  <a:cubicBezTo>
                    <a:pt x="0" y="15332"/>
                    <a:pt x="2198" y="10025"/>
                    <a:pt x="6112" y="6112"/>
                  </a:cubicBezTo>
                  <a:cubicBezTo>
                    <a:pt x="10025" y="2198"/>
                    <a:pt x="15332" y="0"/>
                    <a:pt x="20866" y="0"/>
                  </a:cubicBezTo>
                  <a:close/>
                </a:path>
              </a:pathLst>
            </a:custGeom>
            <a:blipFill>
              <a:blip r:embed="rId2"/>
              <a:stretch>
                <a:fillRect t="-40732" r="-20965" b="-55697"/>
              </a:stretch>
            </a:blipFill>
            <a:ln cap="sq">
              <a:noFill/>
              <a:prstDash val="solid"/>
              <a:miter/>
            </a:ln>
          </p:spPr>
        </p:sp>
      </p:grpSp>
      <p:sp>
        <p:nvSpPr>
          <p:cNvPr id="7" name="TextBox 7"/>
          <p:cNvSpPr txBox="1"/>
          <p:nvPr/>
        </p:nvSpPr>
        <p:spPr>
          <a:xfrm>
            <a:off x="8086684" y="1691990"/>
            <a:ext cx="9591399" cy="2322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156"/>
              </a:lnSpc>
              <a:spcBef>
                <a:spcPct val="0"/>
              </a:spcBef>
            </a:pPr>
            <a:r>
              <a:rPr lang="en-US" sz="4809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Обзорная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809" b="1" u="none" strike="noStrike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экскурсия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809" b="1" u="none" strike="noStrike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809" b="1" u="none" strike="noStrike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мини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809" b="1" u="none" strike="noStrike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анимационной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809" b="1" u="none" strike="noStrike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программой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809" b="1" u="none" strike="noStrike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809" b="1" u="none" strike="noStrike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театральному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809" b="1" u="none" strike="noStrike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закулисью</a:t>
            </a:r>
            <a:r>
              <a:rPr lang="en-US" sz="4809" b="1" u="none" strike="noStrike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671150" y="6025151"/>
            <a:ext cx="6415534" cy="1222708"/>
            <a:chOff x="0" y="0"/>
            <a:chExt cx="8554045" cy="1630277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8554045" cy="1630277"/>
              <a:chOff x="0" y="0"/>
              <a:chExt cx="1689688" cy="32203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689688" cy="322030"/>
              </a:xfrm>
              <a:custGeom>
                <a:avLst/>
                <a:gdLst/>
                <a:ahLst/>
                <a:cxnLst/>
                <a:rect l="l" t="t" r="r" b="b"/>
                <a:pathLst>
                  <a:path w="1689688" h="322030">
                    <a:moveTo>
                      <a:pt x="120675" y="0"/>
                    </a:moveTo>
                    <a:lnTo>
                      <a:pt x="1569013" y="0"/>
                    </a:lnTo>
                    <a:cubicBezTo>
                      <a:pt x="1601018" y="0"/>
                      <a:pt x="1631712" y="12714"/>
                      <a:pt x="1654343" y="35345"/>
                    </a:cubicBezTo>
                    <a:cubicBezTo>
                      <a:pt x="1676974" y="57976"/>
                      <a:pt x="1689688" y="88670"/>
                      <a:pt x="1689688" y="120675"/>
                    </a:cubicBezTo>
                    <a:lnTo>
                      <a:pt x="1689688" y="201355"/>
                    </a:lnTo>
                    <a:cubicBezTo>
                      <a:pt x="1689688" y="268002"/>
                      <a:pt x="1635660" y="322030"/>
                      <a:pt x="1569013" y="322030"/>
                    </a:cubicBezTo>
                    <a:lnTo>
                      <a:pt x="120675" y="322030"/>
                    </a:lnTo>
                    <a:cubicBezTo>
                      <a:pt x="54028" y="322030"/>
                      <a:pt x="0" y="268002"/>
                      <a:pt x="0" y="201355"/>
                    </a:cubicBezTo>
                    <a:lnTo>
                      <a:pt x="0" y="120675"/>
                    </a:lnTo>
                    <a:cubicBezTo>
                      <a:pt x="0" y="54028"/>
                      <a:pt x="54028" y="0"/>
                      <a:pt x="120675" y="0"/>
                    </a:cubicBezTo>
                    <a:close/>
                  </a:path>
                </a:pathLst>
              </a:custGeom>
              <a:solidFill>
                <a:srgbClr val="526332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689688" cy="36965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0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744980" y="403509"/>
              <a:ext cx="7064086" cy="7748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983"/>
                </a:lnSpc>
              </a:pPr>
              <a:r>
                <a:rPr lang="en-US" sz="3559" b="1">
                  <a:solidFill>
                    <a:srgbClr val="FDFDFD"/>
                  </a:solidFill>
                  <a:latin typeface="Noto Serif Bold"/>
                  <a:ea typeface="Noto Serif Bold"/>
                  <a:cs typeface="Noto Serif Bold"/>
                  <a:sym typeface="Noto Serif Bold"/>
                </a:rPr>
                <a:t>Продолжительность: 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930170" y="6025151"/>
            <a:ext cx="6415534" cy="1222708"/>
            <a:chOff x="0" y="0"/>
            <a:chExt cx="8554045" cy="1630277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8554045" cy="1630277"/>
              <a:chOff x="0" y="0"/>
              <a:chExt cx="1689688" cy="32203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689688" cy="322030"/>
              </a:xfrm>
              <a:custGeom>
                <a:avLst/>
                <a:gdLst/>
                <a:ahLst/>
                <a:cxnLst/>
                <a:rect l="l" t="t" r="r" b="b"/>
                <a:pathLst>
                  <a:path w="1689688" h="322030">
                    <a:moveTo>
                      <a:pt x="120675" y="0"/>
                    </a:moveTo>
                    <a:lnTo>
                      <a:pt x="1569013" y="0"/>
                    </a:lnTo>
                    <a:cubicBezTo>
                      <a:pt x="1601018" y="0"/>
                      <a:pt x="1631712" y="12714"/>
                      <a:pt x="1654343" y="35345"/>
                    </a:cubicBezTo>
                    <a:cubicBezTo>
                      <a:pt x="1676974" y="57976"/>
                      <a:pt x="1689688" y="88670"/>
                      <a:pt x="1689688" y="120675"/>
                    </a:cubicBezTo>
                    <a:lnTo>
                      <a:pt x="1689688" y="201355"/>
                    </a:lnTo>
                    <a:cubicBezTo>
                      <a:pt x="1689688" y="268002"/>
                      <a:pt x="1635660" y="322030"/>
                      <a:pt x="1569013" y="322030"/>
                    </a:cubicBezTo>
                    <a:lnTo>
                      <a:pt x="120675" y="322030"/>
                    </a:lnTo>
                    <a:cubicBezTo>
                      <a:pt x="54028" y="322030"/>
                      <a:pt x="0" y="268002"/>
                      <a:pt x="0" y="201355"/>
                    </a:cubicBezTo>
                    <a:lnTo>
                      <a:pt x="0" y="120675"/>
                    </a:lnTo>
                    <a:cubicBezTo>
                      <a:pt x="0" y="54028"/>
                      <a:pt x="54028" y="0"/>
                      <a:pt x="120675" y="0"/>
                    </a:cubicBezTo>
                    <a:close/>
                  </a:path>
                </a:pathLst>
              </a:custGeom>
              <a:solidFill>
                <a:srgbClr val="526332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689688" cy="36965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0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2248907" y="399171"/>
              <a:ext cx="4056231" cy="7747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984"/>
                </a:lnSpc>
                <a:spcBef>
                  <a:spcPct val="0"/>
                </a:spcBef>
              </a:pPr>
              <a:r>
                <a:rPr lang="en-US" sz="3560" b="1">
                  <a:solidFill>
                    <a:srgbClr val="FDFDFD"/>
                  </a:solidFill>
                  <a:latin typeface="Noto Serif Bold"/>
                  <a:ea typeface="Noto Serif Bold"/>
                  <a:cs typeface="Noto Serif Bold"/>
                  <a:sym typeface="Noto Serif Bold"/>
                </a:rPr>
                <a:t>Стоимость:</a:t>
              </a:r>
            </a:p>
          </p:txBody>
        </p:sp>
      </p:grpSp>
      <p:sp>
        <p:nvSpPr>
          <p:cNvPr id="18" name="Freeform 18"/>
          <p:cNvSpPr/>
          <p:nvPr/>
        </p:nvSpPr>
        <p:spPr>
          <a:xfrm flipH="1" flipV="1">
            <a:off x="7420531" y="-600058"/>
            <a:ext cx="2509639" cy="2509639"/>
          </a:xfrm>
          <a:custGeom>
            <a:avLst/>
            <a:gdLst/>
            <a:ahLst/>
            <a:cxnLst/>
            <a:rect l="l" t="t" r="r" b="b"/>
            <a:pathLst>
              <a:path w="2509639" h="2509639">
                <a:moveTo>
                  <a:pt x="2509639" y="2509639"/>
                </a:moveTo>
                <a:lnTo>
                  <a:pt x="0" y="2509639"/>
                </a:lnTo>
                <a:lnTo>
                  <a:pt x="0" y="0"/>
                </a:lnTo>
                <a:lnTo>
                  <a:pt x="2509639" y="0"/>
                </a:lnTo>
                <a:lnTo>
                  <a:pt x="2509639" y="250963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9" name="TextBox 19"/>
          <p:cNvSpPr txBox="1"/>
          <p:nvPr/>
        </p:nvSpPr>
        <p:spPr>
          <a:xfrm>
            <a:off x="9930170" y="7715691"/>
            <a:ext cx="7160513" cy="11275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23"/>
              </a:lnSpc>
            </a:pPr>
            <a:r>
              <a:rPr lang="en-US" sz="323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-</a:t>
            </a:r>
            <a:r>
              <a:rPr lang="en-US" sz="323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взрослые</a:t>
            </a:r>
            <a:r>
              <a:rPr lang="en-US" sz="323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323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дети</a:t>
            </a:r>
            <a:r>
              <a:rPr lang="en-US" sz="323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- 12 </a:t>
            </a:r>
            <a:r>
              <a:rPr lang="en-US" sz="323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руб</a:t>
            </a:r>
            <a:endParaRPr lang="en-US" sz="3231" b="1" dirty="0">
              <a:solidFill>
                <a:srgbClr val="182D1B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  <a:p>
            <a:pPr algn="just">
              <a:lnSpc>
                <a:spcPts val="4523"/>
              </a:lnSpc>
            </a:pPr>
            <a:r>
              <a:rPr lang="en-US" sz="323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-</a:t>
            </a:r>
            <a:r>
              <a:rPr lang="en-US" sz="323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иностранные</a:t>
            </a:r>
            <a:r>
              <a:rPr lang="en-US" sz="323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23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граждане</a:t>
            </a:r>
            <a:r>
              <a:rPr lang="en-US" sz="323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- 15 </a:t>
            </a:r>
            <a:r>
              <a:rPr lang="en-US" sz="323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руб</a:t>
            </a:r>
            <a:endParaRPr lang="en-US" sz="3231" b="1" dirty="0">
              <a:solidFill>
                <a:srgbClr val="182D1B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3962993" y="7715691"/>
            <a:ext cx="1831848" cy="5560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23"/>
              </a:lnSpc>
            </a:pPr>
            <a:r>
              <a:rPr lang="en-US" sz="323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2,5 </a:t>
            </a:r>
            <a:r>
              <a:rPr lang="en-US" sz="323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часа</a:t>
            </a:r>
            <a:endParaRPr lang="en-US" sz="3231" b="1" dirty="0">
              <a:solidFill>
                <a:srgbClr val="182D1B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60132" y="0"/>
            <a:ext cx="6227868" cy="7427714"/>
            <a:chOff x="0" y="0"/>
            <a:chExt cx="1640262" cy="195627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40262" cy="1956270"/>
            </a:xfrm>
            <a:custGeom>
              <a:avLst/>
              <a:gdLst/>
              <a:ahLst/>
              <a:cxnLst/>
              <a:rect l="l" t="t" r="r" b="b"/>
              <a:pathLst>
                <a:path w="1640262" h="1956270">
                  <a:moveTo>
                    <a:pt x="0" y="0"/>
                  </a:moveTo>
                  <a:lnTo>
                    <a:pt x="1640262" y="0"/>
                  </a:lnTo>
                  <a:lnTo>
                    <a:pt x="1640262" y="1956270"/>
                  </a:lnTo>
                  <a:lnTo>
                    <a:pt x="0" y="1956270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640262" cy="20038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7906943"/>
            <a:ext cx="18288000" cy="2380057"/>
            <a:chOff x="0" y="0"/>
            <a:chExt cx="4816593" cy="62684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16592" cy="626846"/>
            </a:xfrm>
            <a:custGeom>
              <a:avLst/>
              <a:gdLst/>
              <a:ahLst/>
              <a:cxnLst/>
              <a:rect l="l" t="t" r="r" b="b"/>
              <a:pathLst>
                <a:path w="4816592" h="626846">
                  <a:moveTo>
                    <a:pt x="0" y="0"/>
                  </a:moveTo>
                  <a:lnTo>
                    <a:pt x="4816592" y="0"/>
                  </a:lnTo>
                  <a:lnTo>
                    <a:pt x="4816592" y="626846"/>
                  </a:lnTo>
                  <a:lnTo>
                    <a:pt x="0" y="626846"/>
                  </a:lnTo>
                  <a:close/>
                </a:path>
              </a:pathLst>
            </a:custGeom>
            <a:solidFill>
              <a:srgbClr val="8B9E69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816593" cy="6744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89684" y="2423891"/>
            <a:ext cx="7691974" cy="6740347"/>
            <a:chOff x="0" y="0"/>
            <a:chExt cx="1191688" cy="104425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91688" cy="1044256"/>
            </a:xfrm>
            <a:custGeom>
              <a:avLst/>
              <a:gdLst/>
              <a:ahLst/>
              <a:cxnLst/>
              <a:rect l="l" t="t" r="r" b="b"/>
              <a:pathLst>
                <a:path w="1191688" h="1044256">
                  <a:moveTo>
                    <a:pt x="20130" y="0"/>
                  </a:moveTo>
                  <a:lnTo>
                    <a:pt x="1171558" y="0"/>
                  </a:lnTo>
                  <a:cubicBezTo>
                    <a:pt x="1176897" y="0"/>
                    <a:pt x="1182017" y="2121"/>
                    <a:pt x="1185792" y="5896"/>
                  </a:cubicBezTo>
                  <a:cubicBezTo>
                    <a:pt x="1189567" y="9671"/>
                    <a:pt x="1191688" y="14791"/>
                    <a:pt x="1191688" y="20130"/>
                  </a:cubicBezTo>
                  <a:lnTo>
                    <a:pt x="1191688" y="1024126"/>
                  </a:lnTo>
                  <a:cubicBezTo>
                    <a:pt x="1191688" y="1035244"/>
                    <a:pt x="1182676" y="1044256"/>
                    <a:pt x="1171558" y="1044256"/>
                  </a:cubicBezTo>
                  <a:lnTo>
                    <a:pt x="20130" y="1044256"/>
                  </a:lnTo>
                  <a:cubicBezTo>
                    <a:pt x="9012" y="1044256"/>
                    <a:pt x="0" y="1035244"/>
                    <a:pt x="0" y="1024126"/>
                  </a:cubicBezTo>
                  <a:lnTo>
                    <a:pt x="0" y="20130"/>
                  </a:lnTo>
                  <a:cubicBezTo>
                    <a:pt x="0" y="9012"/>
                    <a:pt x="9012" y="0"/>
                    <a:pt x="20130" y="0"/>
                  </a:cubicBezTo>
                  <a:close/>
                </a:path>
              </a:pathLst>
            </a:custGeom>
            <a:blipFill>
              <a:blip r:embed="rId2"/>
              <a:stretch>
                <a:fillRect l="-12798" r="-12798"/>
              </a:stretch>
            </a:blipFill>
            <a:ln cap="sq">
              <a:noFill/>
              <a:prstDash val="solid"/>
              <a:miter/>
            </a:ln>
          </p:spPr>
        </p:sp>
      </p:grpSp>
      <p:sp>
        <p:nvSpPr>
          <p:cNvPr id="10" name="Freeform 10"/>
          <p:cNvSpPr/>
          <p:nvPr/>
        </p:nvSpPr>
        <p:spPr>
          <a:xfrm>
            <a:off x="15321231" y="1921912"/>
            <a:ext cx="1938069" cy="288948"/>
          </a:xfrm>
          <a:custGeom>
            <a:avLst/>
            <a:gdLst/>
            <a:ahLst/>
            <a:cxnLst/>
            <a:rect l="l" t="t" r="r" b="b"/>
            <a:pathLst>
              <a:path w="1938069" h="288948">
                <a:moveTo>
                  <a:pt x="0" y="0"/>
                </a:moveTo>
                <a:lnTo>
                  <a:pt x="1938069" y="0"/>
                </a:lnTo>
                <a:lnTo>
                  <a:pt x="1938069" y="288948"/>
                </a:lnTo>
                <a:lnTo>
                  <a:pt x="0" y="2889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1" name="Freeform 11"/>
          <p:cNvSpPr/>
          <p:nvPr/>
        </p:nvSpPr>
        <p:spPr>
          <a:xfrm flipV="1">
            <a:off x="8900500" y="-323612"/>
            <a:ext cx="2578367" cy="2245523"/>
          </a:xfrm>
          <a:custGeom>
            <a:avLst/>
            <a:gdLst/>
            <a:ahLst/>
            <a:cxnLst/>
            <a:rect l="l" t="t" r="r" b="b"/>
            <a:pathLst>
              <a:path w="2578367" h="2245523">
                <a:moveTo>
                  <a:pt x="0" y="2245524"/>
                </a:moveTo>
                <a:lnTo>
                  <a:pt x="2578368" y="2245524"/>
                </a:lnTo>
                <a:lnTo>
                  <a:pt x="2578368" y="0"/>
                </a:lnTo>
                <a:lnTo>
                  <a:pt x="0" y="0"/>
                </a:lnTo>
                <a:lnTo>
                  <a:pt x="0" y="2245524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28700" y="8041477"/>
            <a:ext cx="2578367" cy="2245523"/>
          </a:xfrm>
          <a:custGeom>
            <a:avLst/>
            <a:gdLst/>
            <a:ahLst/>
            <a:cxnLst/>
            <a:rect l="l" t="t" r="r" b="b"/>
            <a:pathLst>
              <a:path w="2578367" h="2245523">
                <a:moveTo>
                  <a:pt x="0" y="0"/>
                </a:moveTo>
                <a:lnTo>
                  <a:pt x="2578367" y="0"/>
                </a:lnTo>
                <a:lnTo>
                  <a:pt x="2578367" y="2245523"/>
                </a:lnTo>
                <a:lnTo>
                  <a:pt x="0" y="22455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931466" y="8112510"/>
            <a:ext cx="1938069" cy="288948"/>
          </a:xfrm>
          <a:custGeom>
            <a:avLst/>
            <a:gdLst/>
            <a:ahLst/>
            <a:cxnLst/>
            <a:rect l="l" t="t" r="r" b="b"/>
            <a:pathLst>
              <a:path w="1938069" h="288948">
                <a:moveTo>
                  <a:pt x="0" y="0"/>
                </a:moveTo>
                <a:lnTo>
                  <a:pt x="1938069" y="0"/>
                </a:lnTo>
                <a:lnTo>
                  <a:pt x="1938069" y="288948"/>
                </a:lnTo>
                <a:lnTo>
                  <a:pt x="0" y="28894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4" name="TextBox 14"/>
          <p:cNvSpPr txBox="1"/>
          <p:nvPr/>
        </p:nvSpPr>
        <p:spPr>
          <a:xfrm>
            <a:off x="486170" y="1986792"/>
            <a:ext cx="9383365" cy="1727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83"/>
              </a:lnSpc>
            </a:pPr>
            <a:r>
              <a:rPr lang="en-US" sz="5797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Спасо-Преображенский</a:t>
            </a:r>
            <a:r>
              <a:rPr lang="en-US" sz="5797" b="1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5797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собор</a:t>
            </a:r>
            <a:endParaRPr lang="en-US" sz="5797" b="1" dirty="0">
              <a:solidFill>
                <a:srgbClr val="185321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16066" y="4097633"/>
            <a:ext cx="9323573" cy="33779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866"/>
              </a:lnSpc>
            </a:pP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Спасо-Преображенский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собор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-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уникальный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памятник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архитектуры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стиле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барокко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поражает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своей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внутренней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красотой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!</a:t>
            </a:r>
          </a:p>
          <a:p>
            <a:pPr algn="just">
              <a:lnSpc>
                <a:spcPts val="3866"/>
              </a:lnSpc>
            </a:pP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История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этого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замечательного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места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уходит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корнями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XVI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век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 </a:t>
            </a:r>
          </a:p>
          <a:p>
            <a:pPr algn="just">
              <a:lnSpc>
                <a:spcPts val="3866"/>
              </a:lnSpc>
            </a:pP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Это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самый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молодой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храм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высота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которого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достигает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45 </a:t>
            </a:r>
            <a:r>
              <a:rPr lang="en-US" sz="2761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метров</a:t>
            </a:r>
            <a:r>
              <a:rPr lang="en-US" sz="2761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20318" y="0"/>
            <a:ext cx="4067682" cy="7427714"/>
            <a:chOff x="0" y="0"/>
            <a:chExt cx="1071324" cy="195627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71324" cy="1956270"/>
            </a:xfrm>
            <a:custGeom>
              <a:avLst/>
              <a:gdLst/>
              <a:ahLst/>
              <a:cxnLst/>
              <a:rect l="l" t="t" r="r" b="b"/>
              <a:pathLst>
                <a:path w="1071324" h="1956270">
                  <a:moveTo>
                    <a:pt x="0" y="0"/>
                  </a:moveTo>
                  <a:lnTo>
                    <a:pt x="1071324" y="0"/>
                  </a:lnTo>
                  <a:lnTo>
                    <a:pt x="1071324" y="1956270"/>
                  </a:lnTo>
                  <a:lnTo>
                    <a:pt x="0" y="1956270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071324" cy="20038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8727385"/>
            <a:ext cx="18288000" cy="1559615"/>
            <a:chOff x="0" y="0"/>
            <a:chExt cx="4816593" cy="41076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16592" cy="410763"/>
            </a:xfrm>
            <a:custGeom>
              <a:avLst/>
              <a:gdLst/>
              <a:ahLst/>
              <a:cxnLst/>
              <a:rect l="l" t="t" r="r" b="b"/>
              <a:pathLst>
                <a:path w="4816592" h="410763">
                  <a:moveTo>
                    <a:pt x="0" y="0"/>
                  </a:moveTo>
                  <a:lnTo>
                    <a:pt x="4816592" y="0"/>
                  </a:lnTo>
                  <a:lnTo>
                    <a:pt x="4816592" y="410763"/>
                  </a:lnTo>
                  <a:lnTo>
                    <a:pt x="0" y="410763"/>
                  </a:lnTo>
                  <a:close/>
                </a:path>
              </a:pathLst>
            </a:custGeom>
            <a:solidFill>
              <a:srgbClr val="8B9E69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816593" cy="4583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539130" y="623665"/>
            <a:ext cx="7399488" cy="8634635"/>
            <a:chOff x="0" y="0"/>
            <a:chExt cx="1032331" cy="120465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32331" cy="1204651"/>
            </a:xfrm>
            <a:custGeom>
              <a:avLst/>
              <a:gdLst/>
              <a:ahLst/>
              <a:cxnLst/>
              <a:rect l="l" t="t" r="r" b="b"/>
              <a:pathLst>
                <a:path w="1032331" h="1204651">
                  <a:moveTo>
                    <a:pt x="20926" y="0"/>
                  </a:moveTo>
                  <a:lnTo>
                    <a:pt x="1011405" y="0"/>
                  </a:lnTo>
                  <a:cubicBezTo>
                    <a:pt x="1022962" y="0"/>
                    <a:pt x="1032331" y="9369"/>
                    <a:pt x="1032331" y="20926"/>
                  </a:cubicBezTo>
                  <a:lnTo>
                    <a:pt x="1032331" y="1183725"/>
                  </a:lnTo>
                  <a:cubicBezTo>
                    <a:pt x="1032331" y="1189275"/>
                    <a:pt x="1030126" y="1194597"/>
                    <a:pt x="1026202" y="1198522"/>
                  </a:cubicBezTo>
                  <a:cubicBezTo>
                    <a:pt x="1022277" y="1202446"/>
                    <a:pt x="1016955" y="1204651"/>
                    <a:pt x="1011405" y="1204651"/>
                  </a:cubicBezTo>
                  <a:lnTo>
                    <a:pt x="20926" y="1204651"/>
                  </a:lnTo>
                  <a:cubicBezTo>
                    <a:pt x="15376" y="1204651"/>
                    <a:pt x="10053" y="1202446"/>
                    <a:pt x="6129" y="1198522"/>
                  </a:cubicBezTo>
                  <a:cubicBezTo>
                    <a:pt x="2205" y="1194597"/>
                    <a:pt x="0" y="1189275"/>
                    <a:pt x="0" y="1183725"/>
                  </a:cubicBezTo>
                  <a:lnTo>
                    <a:pt x="0" y="20926"/>
                  </a:lnTo>
                  <a:cubicBezTo>
                    <a:pt x="0" y="15376"/>
                    <a:pt x="2205" y="10053"/>
                    <a:pt x="6129" y="6129"/>
                  </a:cubicBezTo>
                  <a:cubicBezTo>
                    <a:pt x="10053" y="2205"/>
                    <a:pt x="15376" y="0"/>
                    <a:pt x="20926" y="0"/>
                  </a:cubicBezTo>
                  <a:close/>
                </a:path>
              </a:pathLst>
            </a:custGeom>
            <a:blipFill>
              <a:blip r:embed="rId2"/>
              <a:stretch>
                <a:fillRect l="-33139" r="-22450"/>
              </a:stretch>
            </a:blipFill>
            <a:ln cap="sq">
              <a:noFill/>
              <a:prstDash val="solid"/>
              <a:miter/>
            </a:ln>
          </p:spPr>
        </p:sp>
      </p:grpSp>
      <p:sp>
        <p:nvSpPr>
          <p:cNvPr id="10" name="Freeform 10"/>
          <p:cNvSpPr/>
          <p:nvPr/>
        </p:nvSpPr>
        <p:spPr>
          <a:xfrm rot="-3062062">
            <a:off x="16369594" y="8774902"/>
            <a:ext cx="2739386" cy="2385756"/>
          </a:xfrm>
          <a:custGeom>
            <a:avLst/>
            <a:gdLst/>
            <a:ahLst/>
            <a:cxnLst/>
            <a:rect l="l" t="t" r="r" b="b"/>
            <a:pathLst>
              <a:path w="2739386" h="2385756">
                <a:moveTo>
                  <a:pt x="0" y="0"/>
                </a:moveTo>
                <a:lnTo>
                  <a:pt x="2739386" y="0"/>
                </a:lnTo>
                <a:lnTo>
                  <a:pt x="2739386" y="2385756"/>
                </a:lnTo>
                <a:lnTo>
                  <a:pt x="0" y="23857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258414" y="8969352"/>
            <a:ext cx="1938069" cy="288948"/>
          </a:xfrm>
          <a:custGeom>
            <a:avLst/>
            <a:gdLst/>
            <a:ahLst/>
            <a:cxnLst/>
            <a:rect l="l" t="t" r="r" b="b"/>
            <a:pathLst>
              <a:path w="1938069" h="288948">
                <a:moveTo>
                  <a:pt x="0" y="0"/>
                </a:moveTo>
                <a:lnTo>
                  <a:pt x="1938069" y="0"/>
                </a:lnTo>
                <a:lnTo>
                  <a:pt x="1938069" y="288948"/>
                </a:lnTo>
                <a:lnTo>
                  <a:pt x="0" y="28894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2" name="TextBox 12"/>
          <p:cNvSpPr txBox="1"/>
          <p:nvPr/>
        </p:nvSpPr>
        <p:spPr>
          <a:xfrm>
            <a:off x="382291" y="743055"/>
            <a:ext cx="9814192" cy="19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07"/>
              </a:lnSpc>
              <a:spcBef>
                <a:spcPct val="0"/>
              </a:spcBef>
            </a:pPr>
            <a:r>
              <a:rPr lang="en-US" sz="6099" b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Костел Непорочного зачатия Девы Марии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53614" y="3205204"/>
            <a:ext cx="9471546" cy="5226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819"/>
              </a:lnSpc>
              <a:spcBef>
                <a:spcPct val="0"/>
              </a:spcBef>
            </a:pPr>
            <a:r>
              <a:rPr lang="en-US" sz="2728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Костел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Непорочного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Зачатия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Девы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Марии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—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одна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из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часто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посещаемых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достопримечательностей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Слониме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  <a:p>
            <a:pPr marL="0" lvl="0" indent="0" algn="just">
              <a:lnSpc>
                <a:spcPts val="3819"/>
              </a:lnSpc>
              <a:spcBef>
                <a:spcPct val="0"/>
              </a:spcBef>
            </a:pP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Построенный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1664-1670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годах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он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стал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неотъемлемой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частью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архитектурного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комплекса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монастыря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бернардинок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  <a:p>
            <a:pPr marL="0" lvl="0" indent="0" algn="just">
              <a:lnSpc>
                <a:spcPts val="3819"/>
              </a:lnSpc>
              <a:spcBef>
                <a:spcPct val="0"/>
              </a:spcBef>
            </a:pP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Проектировал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его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знаменитый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архитектор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Иоганн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Криштоф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Глаубиц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  <a:p>
            <a:pPr marL="0" lvl="0" indent="0" algn="just">
              <a:lnSpc>
                <a:spcPts val="3819"/>
              </a:lnSpc>
              <a:spcBef>
                <a:spcPct val="0"/>
              </a:spcBef>
            </a:pP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Несмотря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на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то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что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война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частично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разрушила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браму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монастыря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красота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костела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его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историческая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ценность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остаются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728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неоспоримыми</a:t>
            </a:r>
            <a:r>
              <a:rPr lang="en-US" sz="2728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20318" y="0"/>
            <a:ext cx="4067682" cy="7427714"/>
            <a:chOff x="0" y="0"/>
            <a:chExt cx="1071324" cy="195627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71324" cy="1956270"/>
            </a:xfrm>
            <a:custGeom>
              <a:avLst/>
              <a:gdLst/>
              <a:ahLst/>
              <a:cxnLst/>
              <a:rect l="l" t="t" r="r" b="b"/>
              <a:pathLst>
                <a:path w="1071324" h="1956270">
                  <a:moveTo>
                    <a:pt x="0" y="0"/>
                  </a:moveTo>
                  <a:lnTo>
                    <a:pt x="1071324" y="0"/>
                  </a:lnTo>
                  <a:lnTo>
                    <a:pt x="1071324" y="1956270"/>
                  </a:lnTo>
                  <a:lnTo>
                    <a:pt x="0" y="1956270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071324" cy="20038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6768863"/>
            <a:ext cx="18288000" cy="3518137"/>
            <a:chOff x="0" y="0"/>
            <a:chExt cx="4816593" cy="92658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16592" cy="926588"/>
            </a:xfrm>
            <a:custGeom>
              <a:avLst/>
              <a:gdLst/>
              <a:ahLst/>
              <a:cxnLst/>
              <a:rect l="l" t="t" r="r" b="b"/>
              <a:pathLst>
                <a:path w="4816592" h="926588">
                  <a:moveTo>
                    <a:pt x="0" y="0"/>
                  </a:moveTo>
                  <a:lnTo>
                    <a:pt x="4816592" y="0"/>
                  </a:lnTo>
                  <a:lnTo>
                    <a:pt x="4816592" y="926588"/>
                  </a:lnTo>
                  <a:lnTo>
                    <a:pt x="0" y="926588"/>
                  </a:lnTo>
                  <a:close/>
                </a:path>
              </a:pathLst>
            </a:custGeom>
            <a:solidFill>
              <a:srgbClr val="8B9E69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816593" cy="9742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55598" y="1500849"/>
            <a:ext cx="6706405" cy="5700051"/>
            <a:chOff x="0" y="0"/>
            <a:chExt cx="1038998" cy="88308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38998" cy="883087"/>
            </a:xfrm>
            <a:custGeom>
              <a:avLst/>
              <a:gdLst/>
              <a:ahLst/>
              <a:cxnLst/>
              <a:rect l="l" t="t" r="r" b="b"/>
              <a:pathLst>
                <a:path w="1038998" h="883087">
                  <a:moveTo>
                    <a:pt x="23088" y="0"/>
                  </a:moveTo>
                  <a:lnTo>
                    <a:pt x="1015910" y="0"/>
                  </a:lnTo>
                  <a:cubicBezTo>
                    <a:pt x="1028661" y="0"/>
                    <a:pt x="1038998" y="10337"/>
                    <a:pt x="1038998" y="23088"/>
                  </a:cubicBezTo>
                  <a:lnTo>
                    <a:pt x="1038998" y="859999"/>
                  </a:lnTo>
                  <a:cubicBezTo>
                    <a:pt x="1038998" y="866122"/>
                    <a:pt x="1036565" y="871995"/>
                    <a:pt x="1032235" y="876325"/>
                  </a:cubicBezTo>
                  <a:cubicBezTo>
                    <a:pt x="1027905" y="880654"/>
                    <a:pt x="1022033" y="883087"/>
                    <a:pt x="1015910" y="883087"/>
                  </a:cubicBezTo>
                  <a:lnTo>
                    <a:pt x="23088" y="883087"/>
                  </a:lnTo>
                  <a:cubicBezTo>
                    <a:pt x="10337" y="883087"/>
                    <a:pt x="0" y="872750"/>
                    <a:pt x="0" y="859999"/>
                  </a:cubicBezTo>
                  <a:lnTo>
                    <a:pt x="0" y="23088"/>
                  </a:lnTo>
                  <a:cubicBezTo>
                    <a:pt x="0" y="10337"/>
                    <a:pt x="10337" y="0"/>
                    <a:pt x="23088" y="0"/>
                  </a:cubicBezTo>
                  <a:close/>
                </a:path>
              </a:pathLst>
            </a:custGeom>
            <a:blipFill>
              <a:blip r:embed="rId2"/>
              <a:stretch>
                <a:fillRect t="-15309" b="-15309"/>
              </a:stretch>
            </a:blipFill>
            <a:ln cap="sq">
              <a:noFill/>
              <a:prstDash val="solid"/>
              <a:miter/>
            </a:ln>
          </p:spPr>
        </p:sp>
      </p:grpSp>
      <p:sp>
        <p:nvSpPr>
          <p:cNvPr id="10" name="Freeform 10"/>
          <p:cNvSpPr/>
          <p:nvPr/>
        </p:nvSpPr>
        <p:spPr>
          <a:xfrm>
            <a:off x="17408193" y="215006"/>
            <a:ext cx="1938069" cy="288948"/>
          </a:xfrm>
          <a:custGeom>
            <a:avLst/>
            <a:gdLst/>
            <a:ahLst/>
            <a:cxnLst/>
            <a:rect l="l" t="t" r="r" b="b"/>
            <a:pathLst>
              <a:path w="1938069" h="288948">
                <a:moveTo>
                  <a:pt x="0" y="0"/>
                </a:moveTo>
                <a:lnTo>
                  <a:pt x="1938069" y="0"/>
                </a:lnTo>
                <a:lnTo>
                  <a:pt x="1938069" y="288948"/>
                </a:lnTo>
                <a:lnTo>
                  <a:pt x="0" y="2889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1" name="Freeform 11"/>
          <p:cNvSpPr/>
          <p:nvPr/>
        </p:nvSpPr>
        <p:spPr>
          <a:xfrm flipV="1">
            <a:off x="-1289184" y="-873274"/>
            <a:ext cx="2578367" cy="2245523"/>
          </a:xfrm>
          <a:custGeom>
            <a:avLst/>
            <a:gdLst/>
            <a:ahLst/>
            <a:cxnLst/>
            <a:rect l="l" t="t" r="r" b="b"/>
            <a:pathLst>
              <a:path w="2578367" h="2245523">
                <a:moveTo>
                  <a:pt x="0" y="2245523"/>
                </a:moveTo>
                <a:lnTo>
                  <a:pt x="2578368" y="2245523"/>
                </a:lnTo>
                <a:lnTo>
                  <a:pt x="2578368" y="0"/>
                </a:lnTo>
                <a:lnTo>
                  <a:pt x="0" y="0"/>
                </a:lnTo>
                <a:lnTo>
                  <a:pt x="0" y="2245523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998816" y="8743950"/>
            <a:ext cx="2578367" cy="2245523"/>
          </a:xfrm>
          <a:custGeom>
            <a:avLst/>
            <a:gdLst/>
            <a:ahLst/>
            <a:cxnLst/>
            <a:rect l="l" t="t" r="r" b="b"/>
            <a:pathLst>
              <a:path w="2578367" h="2245523">
                <a:moveTo>
                  <a:pt x="0" y="0"/>
                </a:moveTo>
                <a:lnTo>
                  <a:pt x="2578368" y="0"/>
                </a:lnTo>
                <a:lnTo>
                  <a:pt x="2578368" y="2245523"/>
                </a:lnTo>
                <a:lnTo>
                  <a:pt x="0" y="22455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310689" y="1591242"/>
            <a:ext cx="6872326" cy="5609658"/>
            <a:chOff x="0" y="0"/>
            <a:chExt cx="1064703" cy="86908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64703" cy="869083"/>
            </a:xfrm>
            <a:custGeom>
              <a:avLst/>
              <a:gdLst/>
              <a:ahLst/>
              <a:cxnLst/>
              <a:rect l="l" t="t" r="r" b="b"/>
              <a:pathLst>
                <a:path w="1064703" h="869083">
                  <a:moveTo>
                    <a:pt x="22531" y="0"/>
                  </a:moveTo>
                  <a:lnTo>
                    <a:pt x="1042172" y="0"/>
                  </a:lnTo>
                  <a:cubicBezTo>
                    <a:pt x="1054616" y="0"/>
                    <a:pt x="1064703" y="10087"/>
                    <a:pt x="1064703" y="22531"/>
                  </a:cubicBezTo>
                  <a:lnTo>
                    <a:pt x="1064703" y="846552"/>
                  </a:lnTo>
                  <a:cubicBezTo>
                    <a:pt x="1064703" y="852528"/>
                    <a:pt x="1062329" y="858258"/>
                    <a:pt x="1058104" y="862484"/>
                  </a:cubicBezTo>
                  <a:cubicBezTo>
                    <a:pt x="1053879" y="866709"/>
                    <a:pt x="1048148" y="869083"/>
                    <a:pt x="1042172" y="869083"/>
                  </a:cubicBezTo>
                  <a:lnTo>
                    <a:pt x="22531" y="869083"/>
                  </a:lnTo>
                  <a:cubicBezTo>
                    <a:pt x="10087" y="869083"/>
                    <a:pt x="0" y="858995"/>
                    <a:pt x="0" y="846552"/>
                  </a:cubicBezTo>
                  <a:lnTo>
                    <a:pt x="0" y="22531"/>
                  </a:lnTo>
                  <a:cubicBezTo>
                    <a:pt x="0" y="10087"/>
                    <a:pt x="10087" y="0"/>
                    <a:pt x="22531" y="0"/>
                  </a:cubicBezTo>
                  <a:close/>
                </a:path>
              </a:pathLst>
            </a:custGeom>
            <a:blipFill>
              <a:blip r:embed="rId9"/>
              <a:stretch>
                <a:fillRect t="-10792" b="-10792"/>
              </a:stretch>
            </a:blipFill>
            <a:ln cap="sq">
              <a:noFill/>
              <a:prstDash val="solid"/>
              <a:miter/>
            </a:ln>
          </p:spPr>
        </p:sp>
      </p:grpSp>
      <p:sp>
        <p:nvSpPr>
          <p:cNvPr id="15" name="TextBox 15"/>
          <p:cNvSpPr txBox="1"/>
          <p:nvPr/>
        </p:nvSpPr>
        <p:spPr>
          <a:xfrm>
            <a:off x="3095550" y="513479"/>
            <a:ext cx="4026501" cy="869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83"/>
              </a:lnSpc>
            </a:pPr>
            <a:r>
              <a:rPr lang="en-US" sz="5797" b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Синагога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95308" y="7404101"/>
            <a:ext cx="7826985" cy="2622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Слонимская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синагога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—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одна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из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самых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старых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сохранившихся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синагог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Беларуси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 </a:t>
            </a:r>
          </a:p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Эта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архитектурная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доминанта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старинной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торговой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площади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органично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сочетает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себе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оборонительные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черты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изящные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барочные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фасады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810952" y="7407157"/>
            <a:ext cx="7871800" cy="2184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Льва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Сапегу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изобразили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период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зрелости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мудрости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 </a:t>
            </a:r>
          </a:p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Также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внушительные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размеры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статуи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—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высота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4,1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метра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—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призваны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показать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величие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личности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слонимского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0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старосты</a:t>
            </a:r>
            <a:r>
              <a:rPr lang="en-US" sz="250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179771" y="513479"/>
            <a:ext cx="7134161" cy="869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83"/>
              </a:lnSpc>
            </a:pPr>
            <a:r>
              <a:rPr lang="en-US" sz="5797" b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Площадь Ленина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60389" y="7691838"/>
            <a:ext cx="10536950" cy="2595162"/>
            <a:chOff x="0" y="0"/>
            <a:chExt cx="2775164" cy="68349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75164" cy="683499"/>
            </a:xfrm>
            <a:custGeom>
              <a:avLst/>
              <a:gdLst/>
              <a:ahLst/>
              <a:cxnLst/>
              <a:rect l="l" t="t" r="r" b="b"/>
              <a:pathLst>
                <a:path w="2775164" h="683499">
                  <a:moveTo>
                    <a:pt x="0" y="0"/>
                  </a:moveTo>
                  <a:lnTo>
                    <a:pt x="2775164" y="0"/>
                  </a:lnTo>
                  <a:lnTo>
                    <a:pt x="2775164" y="683499"/>
                  </a:lnTo>
                  <a:lnTo>
                    <a:pt x="0" y="683499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2775164" cy="7311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460389" y="4710761"/>
            <a:ext cx="5067346" cy="4278658"/>
            <a:chOff x="0" y="0"/>
            <a:chExt cx="630190" cy="53210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0190" cy="532107"/>
            </a:xfrm>
            <a:custGeom>
              <a:avLst/>
              <a:gdLst/>
              <a:ahLst/>
              <a:cxnLst/>
              <a:rect l="l" t="t" r="r" b="b"/>
              <a:pathLst>
                <a:path w="630190" h="532107">
                  <a:moveTo>
                    <a:pt x="30556" y="0"/>
                  </a:moveTo>
                  <a:lnTo>
                    <a:pt x="599634" y="0"/>
                  </a:lnTo>
                  <a:cubicBezTo>
                    <a:pt x="616510" y="0"/>
                    <a:pt x="630190" y="13680"/>
                    <a:pt x="630190" y="30556"/>
                  </a:cubicBezTo>
                  <a:lnTo>
                    <a:pt x="630190" y="501551"/>
                  </a:lnTo>
                  <a:cubicBezTo>
                    <a:pt x="630190" y="509655"/>
                    <a:pt x="626971" y="517427"/>
                    <a:pt x="621241" y="523157"/>
                  </a:cubicBezTo>
                  <a:cubicBezTo>
                    <a:pt x="615510" y="528888"/>
                    <a:pt x="607738" y="532107"/>
                    <a:pt x="599634" y="532107"/>
                  </a:cubicBezTo>
                  <a:lnTo>
                    <a:pt x="30556" y="532107"/>
                  </a:lnTo>
                  <a:cubicBezTo>
                    <a:pt x="22452" y="532107"/>
                    <a:pt x="14680" y="528888"/>
                    <a:pt x="8950" y="523157"/>
                  </a:cubicBezTo>
                  <a:cubicBezTo>
                    <a:pt x="3219" y="517427"/>
                    <a:pt x="0" y="509655"/>
                    <a:pt x="0" y="501551"/>
                  </a:cubicBezTo>
                  <a:lnTo>
                    <a:pt x="0" y="30556"/>
                  </a:lnTo>
                  <a:cubicBezTo>
                    <a:pt x="0" y="22452"/>
                    <a:pt x="3219" y="14680"/>
                    <a:pt x="8950" y="8950"/>
                  </a:cubicBezTo>
                  <a:cubicBezTo>
                    <a:pt x="14680" y="3219"/>
                    <a:pt x="22452" y="0"/>
                    <a:pt x="30556" y="0"/>
                  </a:cubicBezTo>
                  <a:close/>
                </a:path>
              </a:pathLst>
            </a:custGeom>
            <a:blipFill>
              <a:blip r:embed="rId2"/>
              <a:stretch>
                <a:fillRect l="-100008" r="-14700"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12929993" y="4710761"/>
            <a:ext cx="5067346" cy="4278658"/>
            <a:chOff x="0" y="0"/>
            <a:chExt cx="630190" cy="53210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0190" cy="532107"/>
            </a:xfrm>
            <a:custGeom>
              <a:avLst/>
              <a:gdLst/>
              <a:ahLst/>
              <a:cxnLst/>
              <a:rect l="l" t="t" r="r" b="b"/>
              <a:pathLst>
                <a:path w="630190" h="532107">
                  <a:moveTo>
                    <a:pt x="30556" y="0"/>
                  </a:moveTo>
                  <a:lnTo>
                    <a:pt x="599634" y="0"/>
                  </a:lnTo>
                  <a:cubicBezTo>
                    <a:pt x="616510" y="0"/>
                    <a:pt x="630190" y="13680"/>
                    <a:pt x="630190" y="30556"/>
                  </a:cubicBezTo>
                  <a:lnTo>
                    <a:pt x="630190" y="501551"/>
                  </a:lnTo>
                  <a:cubicBezTo>
                    <a:pt x="630190" y="509655"/>
                    <a:pt x="626971" y="517427"/>
                    <a:pt x="621241" y="523157"/>
                  </a:cubicBezTo>
                  <a:cubicBezTo>
                    <a:pt x="615510" y="528888"/>
                    <a:pt x="607738" y="532107"/>
                    <a:pt x="599634" y="532107"/>
                  </a:cubicBezTo>
                  <a:lnTo>
                    <a:pt x="30556" y="532107"/>
                  </a:lnTo>
                  <a:cubicBezTo>
                    <a:pt x="22452" y="532107"/>
                    <a:pt x="14680" y="528888"/>
                    <a:pt x="8950" y="523157"/>
                  </a:cubicBezTo>
                  <a:cubicBezTo>
                    <a:pt x="3219" y="517427"/>
                    <a:pt x="0" y="509655"/>
                    <a:pt x="0" y="501551"/>
                  </a:cubicBezTo>
                  <a:lnTo>
                    <a:pt x="0" y="30556"/>
                  </a:lnTo>
                  <a:cubicBezTo>
                    <a:pt x="0" y="22452"/>
                    <a:pt x="3219" y="14680"/>
                    <a:pt x="8950" y="8950"/>
                  </a:cubicBezTo>
                  <a:cubicBezTo>
                    <a:pt x="14680" y="3219"/>
                    <a:pt x="22452" y="0"/>
                    <a:pt x="30556" y="0"/>
                  </a:cubicBezTo>
                  <a:close/>
                </a:path>
              </a:pathLst>
            </a:custGeom>
            <a:blipFill>
              <a:blip r:embed="rId3"/>
              <a:stretch>
                <a:fillRect t="-130843" r="-47205" b="-79092"/>
              </a:stretch>
            </a:blipFill>
          </p:spPr>
        </p:sp>
      </p:grpSp>
      <p:sp>
        <p:nvSpPr>
          <p:cNvPr id="9" name="AutoShape 9"/>
          <p:cNvSpPr/>
          <p:nvPr/>
        </p:nvSpPr>
        <p:spPr>
          <a:xfrm>
            <a:off x="11115846" y="3543406"/>
            <a:ext cx="4151544" cy="0"/>
          </a:xfrm>
          <a:prstGeom prst="line">
            <a:avLst/>
          </a:prstGeom>
          <a:ln w="95250" cap="flat">
            <a:solidFill>
              <a:srgbClr val="305A3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10"/>
          <p:cNvGrpSpPr/>
          <p:nvPr/>
        </p:nvGrpSpPr>
        <p:grpSpPr>
          <a:xfrm>
            <a:off x="7770597" y="2835903"/>
            <a:ext cx="4465011" cy="1388435"/>
            <a:chOff x="0" y="0"/>
            <a:chExt cx="1175970" cy="365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75970" cy="365678"/>
            </a:xfrm>
            <a:custGeom>
              <a:avLst/>
              <a:gdLst/>
              <a:ahLst/>
              <a:cxnLst/>
              <a:rect l="l" t="t" r="r" b="b"/>
              <a:pathLst>
                <a:path w="1175970" h="365678">
                  <a:moveTo>
                    <a:pt x="31210" y="0"/>
                  </a:moveTo>
                  <a:lnTo>
                    <a:pt x="1144760" y="0"/>
                  </a:lnTo>
                  <a:cubicBezTo>
                    <a:pt x="1153037" y="0"/>
                    <a:pt x="1160976" y="3288"/>
                    <a:pt x="1166829" y="9141"/>
                  </a:cubicBezTo>
                  <a:cubicBezTo>
                    <a:pt x="1172682" y="14994"/>
                    <a:pt x="1175970" y="22933"/>
                    <a:pt x="1175970" y="31210"/>
                  </a:cubicBezTo>
                  <a:lnTo>
                    <a:pt x="1175970" y="334468"/>
                  </a:lnTo>
                  <a:cubicBezTo>
                    <a:pt x="1175970" y="351705"/>
                    <a:pt x="1161997" y="365678"/>
                    <a:pt x="1144760" y="365678"/>
                  </a:cubicBezTo>
                  <a:lnTo>
                    <a:pt x="31210" y="365678"/>
                  </a:lnTo>
                  <a:cubicBezTo>
                    <a:pt x="13973" y="365678"/>
                    <a:pt x="0" y="351705"/>
                    <a:pt x="0" y="334468"/>
                  </a:cubicBezTo>
                  <a:lnTo>
                    <a:pt x="0" y="31210"/>
                  </a:lnTo>
                  <a:cubicBezTo>
                    <a:pt x="0" y="13973"/>
                    <a:pt x="13973" y="0"/>
                    <a:pt x="31210" y="0"/>
                  </a:cubicBezTo>
                  <a:close/>
                </a:path>
              </a:pathLst>
            </a:custGeom>
            <a:solidFill>
              <a:srgbClr val="526332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175970" cy="4133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263905" y="2809265"/>
            <a:ext cx="4399523" cy="1415073"/>
            <a:chOff x="0" y="0"/>
            <a:chExt cx="1158722" cy="37269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58722" cy="372694"/>
            </a:xfrm>
            <a:custGeom>
              <a:avLst/>
              <a:gdLst/>
              <a:ahLst/>
              <a:cxnLst/>
              <a:rect l="l" t="t" r="r" b="b"/>
              <a:pathLst>
                <a:path w="1158722" h="372694">
                  <a:moveTo>
                    <a:pt x="31675" y="0"/>
                  </a:moveTo>
                  <a:lnTo>
                    <a:pt x="1127047" y="0"/>
                  </a:lnTo>
                  <a:cubicBezTo>
                    <a:pt x="1144541" y="0"/>
                    <a:pt x="1158722" y="14181"/>
                    <a:pt x="1158722" y="31675"/>
                  </a:cubicBezTo>
                  <a:lnTo>
                    <a:pt x="1158722" y="341019"/>
                  </a:lnTo>
                  <a:cubicBezTo>
                    <a:pt x="1158722" y="358513"/>
                    <a:pt x="1144541" y="372694"/>
                    <a:pt x="1127047" y="372694"/>
                  </a:cubicBezTo>
                  <a:lnTo>
                    <a:pt x="31675" y="372694"/>
                  </a:lnTo>
                  <a:cubicBezTo>
                    <a:pt x="14181" y="372694"/>
                    <a:pt x="0" y="358513"/>
                    <a:pt x="0" y="341019"/>
                  </a:cubicBezTo>
                  <a:lnTo>
                    <a:pt x="0" y="31675"/>
                  </a:lnTo>
                  <a:cubicBezTo>
                    <a:pt x="0" y="14181"/>
                    <a:pt x="14181" y="0"/>
                    <a:pt x="31675" y="0"/>
                  </a:cubicBezTo>
                  <a:close/>
                </a:path>
              </a:pathLst>
            </a:custGeom>
            <a:solidFill>
              <a:srgbClr val="526332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158722" cy="4203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0" y="0"/>
            <a:ext cx="18288000" cy="1711792"/>
            <a:chOff x="0" y="0"/>
            <a:chExt cx="4816593" cy="4508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816592" cy="450842"/>
            </a:xfrm>
            <a:custGeom>
              <a:avLst/>
              <a:gdLst/>
              <a:ahLst/>
              <a:cxnLst/>
              <a:rect l="l" t="t" r="r" b="b"/>
              <a:pathLst>
                <a:path w="4816592" h="450842">
                  <a:moveTo>
                    <a:pt x="0" y="0"/>
                  </a:moveTo>
                  <a:lnTo>
                    <a:pt x="4816592" y="0"/>
                  </a:lnTo>
                  <a:lnTo>
                    <a:pt x="4816592" y="450842"/>
                  </a:lnTo>
                  <a:lnTo>
                    <a:pt x="0" y="450842"/>
                  </a:lnTo>
                  <a:close/>
                </a:path>
              </a:pathLst>
            </a:custGeom>
            <a:solidFill>
              <a:srgbClr val="8B9E69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4816593" cy="4984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 flipV="1">
            <a:off x="15267390" y="-702264"/>
            <a:ext cx="2771880" cy="2414056"/>
          </a:xfrm>
          <a:custGeom>
            <a:avLst/>
            <a:gdLst/>
            <a:ahLst/>
            <a:cxnLst/>
            <a:rect l="l" t="t" r="r" b="b"/>
            <a:pathLst>
              <a:path w="2771880" h="2414056">
                <a:moveTo>
                  <a:pt x="0" y="2414056"/>
                </a:moveTo>
                <a:lnTo>
                  <a:pt x="2771880" y="2414056"/>
                </a:lnTo>
                <a:lnTo>
                  <a:pt x="2771880" y="0"/>
                </a:lnTo>
                <a:lnTo>
                  <a:pt x="0" y="0"/>
                </a:lnTo>
                <a:lnTo>
                  <a:pt x="0" y="2414056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578344" y="1995316"/>
            <a:ext cx="1571500" cy="234296"/>
          </a:xfrm>
          <a:custGeom>
            <a:avLst/>
            <a:gdLst/>
            <a:ahLst/>
            <a:cxnLst/>
            <a:rect l="l" t="t" r="r" b="b"/>
            <a:pathLst>
              <a:path w="1571500" h="234296">
                <a:moveTo>
                  <a:pt x="0" y="0"/>
                </a:moveTo>
                <a:lnTo>
                  <a:pt x="1571500" y="0"/>
                </a:lnTo>
                <a:lnTo>
                  <a:pt x="1571500" y="234297"/>
                </a:lnTo>
                <a:lnTo>
                  <a:pt x="0" y="2342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21" name="TextBox 21"/>
          <p:cNvSpPr txBox="1"/>
          <p:nvPr/>
        </p:nvSpPr>
        <p:spPr>
          <a:xfrm>
            <a:off x="537790" y="2616827"/>
            <a:ext cx="6468544" cy="16221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63"/>
              </a:lnSpc>
            </a:pPr>
            <a:r>
              <a:rPr lang="en-US" sz="5946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Драматический</a:t>
            </a:r>
            <a:r>
              <a:rPr lang="en-US" sz="5946" b="1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5946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театр</a:t>
            </a:r>
            <a:endParaRPr lang="en-US" sz="5946" b="1" dirty="0">
              <a:solidFill>
                <a:srgbClr val="185321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356429" y="4496183"/>
            <a:ext cx="6703910" cy="4971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612"/>
              </a:lnSpc>
              <a:spcBef>
                <a:spcPct val="0"/>
              </a:spcBef>
            </a:pP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Слониме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театр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продолжает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жить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сохраняя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традиции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заложенные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Михаилом</a:t>
            </a:r>
            <a:r>
              <a:rPr lang="en-US" sz="2580" b="1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Казимиром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Огинским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  <a:p>
            <a:pPr marL="0" lvl="0" indent="0" algn="just">
              <a:lnSpc>
                <a:spcPts val="3612"/>
              </a:lnSpc>
              <a:spcBef>
                <a:spcPct val="0"/>
              </a:spcBef>
            </a:pP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репертуаре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театра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представлены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как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классические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так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современные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пьесы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белорусских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русских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зарубежных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авторов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  <a:p>
            <a:pPr marL="0" lvl="0" indent="0" algn="just">
              <a:lnSpc>
                <a:spcPts val="3612"/>
              </a:lnSpc>
              <a:spcBef>
                <a:spcPct val="0"/>
              </a:spcBef>
            </a:pP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Каждую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неделю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зрители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могут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насладиться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постановками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для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взрослых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детей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особенно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учетом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приближающихся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580" b="1" u="none" strike="noStrike" dirty="0" err="1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выходных</a:t>
            </a:r>
            <a:r>
              <a:rPr lang="en-US" sz="2580" b="1" u="none" strike="noStrike" dirty="0">
                <a:solidFill>
                  <a:srgbClr val="182D1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259246" y="3209307"/>
            <a:ext cx="1469632" cy="596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4"/>
              </a:lnSpc>
            </a:pPr>
            <a:r>
              <a:rPr lang="en-US" sz="3531" b="1" dirty="0" err="1">
                <a:solidFill>
                  <a:srgbClr val="E8F0D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Театр</a:t>
            </a:r>
            <a:endParaRPr lang="en-US" sz="3531" b="1" dirty="0">
              <a:solidFill>
                <a:srgbClr val="E8F0DB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640132" y="2986146"/>
            <a:ext cx="3647069" cy="1057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47"/>
              </a:lnSpc>
            </a:pPr>
            <a:r>
              <a:rPr lang="en-US" sz="3481" b="1" dirty="0" err="1">
                <a:solidFill>
                  <a:srgbClr val="E8F0D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Анимационная</a:t>
            </a:r>
            <a:r>
              <a:rPr lang="en-US" sz="3481" b="1" dirty="0">
                <a:solidFill>
                  <a:srgbClr val="E8F0D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481" b="1" dirty="0" err="1">
                <a:solidFill>
                  <a:srgbClr val="E8F0DB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программа</a:t>
            </a:r>
            <a:endParaRPr lang="en-US" sz="3481" b="1" dirty="0">
              <a:solidFill>
                <a:srgbClr val="E8F0DB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5347641" cy="10287000"/>
            <a:chOff x="0" y="0"/>
            <a:chExt cx="1408432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08432" cy="2709333"/>
            </a:xfrm>
            <a:custGeom>
              <a:avLst/>
              <a:gdLst/>
              <a:ahLst/>
              <a:cxnLst/>
              <a:rect l="l" t="t" r="r" b="b"/>
              <a:pathLst>
                <a:path w="1408432" h="2709333">
                  <a:moveTo>
                    <a:pt x="0" y="0"/>
                  </a:moveTo>
                  <a:lnTo>
                    <a:pt x="1408432" y="0"/>
                  </a:lnTo>
                  <a:lnTo>
                    <a:pt x="140843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408432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2794241" y="0"/>
            <a:ext cx="2553399" cy="2553399"/>
          </a:xfrm>
          <a:custGeom>
            <a:avLst/>
            <a:gdLst/>
            <a:ahLst/>
            <a:cxnLst/>
            <a:rect l="l" t="t" r="r" b="b"/>
            <a:pathLst>
              <a:path w="2553399" h="2553399">
                <a:moveTo>
                  <a:pt x="0" y="0"/>
                </a:moveTo>
                <a:lnTo>
                  <a:pt x="2553400" y="0"/>
                </a:lnTo>
                <a:lnTo>
                  <a:pt x="2553400" y="2553399"/>
                </a:lnTo>
                <a:lnTo>
                  <a:pt x="0" y="25533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>
            <a:off x="483532" y="2553399"/>
            <a:ext cx="8195985" cy="7930263"/>
            <a:chOff x="0" y="0"/>
            <a:chExt cx="1269773" cy="122860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69773" cy="1228605"/>
            </a:xfrm>
            <a:custGeom>
              <a:avLst/>
              <a:gdLst/>
              <a:ahLst/>
              <a:cxnLst/>
              <a:rect l="l" t="t" r="r" b="b"/>
              <a:pathLst>
                <a:path w="1269773" h="1228605">
                  <a:moveTo>
                    <a:pt x="18892" y="0"/>
                  </a:moveTo>
                  <a:lnTo>
                    <a:pt x="1250881" y="0"/>
                  </a:lnTo>
                  <a:cubicBezTo>
                    <a:pt x="1255891" y="0"/>
                    <a:pt x="1260696" y="1990"/>
                    <a:pt x="1264239" y="5533"/>
                  </a:cubicBezTo>
                  <a:cubicBezTo>
                    <a:pt x="1267782" y="9076"/>
                    <a:pt x="1269773" y="13882"/>
                    <a:pt x="1269773" y="18892"/>
                  </a:cubicBezTo>
                  <a:lnTo>
                    <a:pt x="1269773" y="1209713"/>
                  </a:lnTo>
                  <a:cubicBezTo>
                    <a:pt x="1269773" y="1214724"/>
                    <a:pt x="1267782" y="1219529"/>
                    <a:pt x="1264239" y="1223072"/>
                  </a:cubicBezTo>
                  <a:cubicBezTo>
                    <a:pt x="1260696" y="1226615"/>
                    <a:pt x="1255891" y="1228605"/>
                    <a:pt x="1250881" y="1228605"/>
                  </a:cubicBezTo>
                  <a:lnTo>
                    <a:pt x="18892" y="1228605"/>
                  </a:lnTo>
                  <a:cubicBezTo>
                    <a:pt x="8458" y="1228605"/>
                    <a:pt x="0" y="1220147"/>
                    <a:pt x="0" y="1209713"/>
                  </a:cubicBezTo>
                  <a:lnTo>
                    <a:pt x="0" y="18892"/>
                  </a:lnTo>
                  <a:cubicBezTo>
                    <a:pt x="0" y="13882"/>
                    <a:pt x="1990" y="9076"/>
                    <a:pt x="5533" y="5533"/>
                  </a:cubicBezTo>
                  <a:cubicBezTo>
                    <a:pt x="9076" y="1990"/>
                    <a:pt x="13882" y="0"/>
                    <a:pt x="18892" y="0"/>
                  </a:cubicBezTo>
                  <a:close/>
                </a:path>
              </a:pathLst>
            </a:custGeom>
            <a:blipFill>
              <a:blip r:embed="rId4"/>
              <a:stretch>
                <a:fillRect t="-1675" b="-1675"/>
              </a:stretch>
            </a:blipFill>
            <a:ln cap="sq">
              <a:noFill/>
              <a:prstDash val="solid"/>
              <a:miter/>
            </a:ln>
          </p:spPr>
        </p:sp>
      </p:grpSp>
      <p:sp>
        <p:nvSpPr>
          <p:cNvPr id="8" name="Freeform 8"/>
          <p:cNvSpPr/>
          <p:nvPr/>
        </p:nvSpPr>
        <p:spPr>
          <a:xfrm>
            <a:off x="6758578" y="1937670"/>
            <a:ext cx="1745148" cy="260186"/>
          </a:xfrm>
          <a:custGeom>
            <a:avLst/>
            <a:gdLst/>
            <a:ahLst/>
            <a:cxnLst/>
            <a:rect l="l" t="t" r="r" b="b"/>
            <a:pathLst>
              <a:path w="1745148" h="260186">
                <a:moveTo>
                  <a:pt x="0" y="0"/>
                </a:moveTo>
                <a:lnTo>
                  <a:pt x="1745148" y="0"/>
                </a:lnTo>
                <a:lnTo>
                  <a:pt x="1745148" y="260185"/>
                </a:lnTo>
                <a:lnTo>
                  <a:pt x="0" y="2601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9" name="TextBox 9"/>
          <p:cNvSpPr txBox="1"/>
          <p:nvPr/>
        </p:nvSpPr>
        <p:spPr>
          <a:xfrm>
            <a:off x="9567994" y="1005407"/>
            <a:ext cx="7550652" cy="2077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319"/>
              </a:lnSpc>
            </a:pPr>
            <a:r>
              <a:rPr lang="en-US" sz="6499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Свято-Троицкий</a:t>
            </a:r>
            <a:r>
              <a:rPr lang="en-US" sz="6499" b="1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6499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собор</a:t>
            </a:r>
            <a:endParaRPr lang="en-US" sz="6499" b="1" dirty="0">
              <a:solidFill>
                <a:srgbClr val="185321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144000" y="3449063"/>
            <a:ext cx="8659653" cy="6081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Свято-Троицкий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собор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-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древний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памятник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архитектуры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построенный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XVII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веке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стиле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барокко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.</a:t>
            </a:r>
          </a:p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На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месте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нынешнего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Свято-Троицкого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собора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XVI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веке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находилась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деревянная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православная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церковь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Святой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Троицы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.</a:t>
            </a:r>
          </a:p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1635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по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1645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год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на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этом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месте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был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построен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костел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при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котором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1749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году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образовался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монастырь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бернардинцев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. </a:t>
            </a:r>
          </a:p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Однако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судьба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храма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была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непростой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: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он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несколько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раз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переходил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из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рук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руки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пока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во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время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Великой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Отечественной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войны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не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был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восстановлен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как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Свято-Троицкая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церковь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. </a:t>
            </a:r>
          </a:p>
          <a:p>
            <a:pPr algn="just">
              <a:lnSpc>
                <a:spcPts val="3500"/>
              </a:lnSpc>
            </a:pP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2002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году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храму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был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присвоен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статус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500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собора</a:t>
            </a:r>
            <a:r>
              <a:rPr lang="en-US" sz="2500" b="1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124577"/>
            <a:ext cx="18288000" cy="4162423"/>
            <a:chOff x="0" y="0"/>
            <a:chExt cx="4816593" cy="10962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096276"/>
            </a:xfrm>
            <a:custGeom>
              <a:avLst/>
              <a:gdLst/>
              <a:ahLst/>
              <a:cxnLst/>
              <a:rect l="l" t="t" r="r" b="b"/>
              <a:pathLst>
                <a:path w="4816592" h="1096276">
                  <a:moveTo>
                    <a:pt x="0" y="0"/>
                  </a:moveTo>
                  <a:lnTo>
                    <a:pt x="4816592" y="0"/>
                  </a:lnTo>
                  <a:lnTo>
                    <a:pt x="4816592" y="1096276"/>
                  </a:lnTo>
                  <a:lnTo>
                    <a:pt x="0" y="1096276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11439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0" y="0"/>
            <a:ext cx="18288000" cy="1101959"/>
            <a:chOff x="0" y="0"/>
            <a:chExt cx="4816593" cy="29022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16592" cy="290228"/>
            </a:xfrm>
            <a:custGeom>
              <a:avLst/>
              <a:gdLst/>
              <a:ahLst/>
              <a:cxnLst/>
              <a:rect l="l" t="t" r="r" b="b"/>
              <a:pathLst>
                <a:path w="4816592" h="290228">
                  <a:moveTo>
                    <a:pt x="0" y="0"/>
                  </a:moveTo>
                  <a:lnTo>
                    <a:pt x="4816592" y="0"/>
                  </a:lnTo>
                  <a:lnTo>
                    <a:pt x="4816592" y="290228"/>
                  </a:lnTo>
                  <a:lnTo>
                    <a:pt x="0" y="290228"/>
                  </a:lnTo>
                  <a:close/>
                </a:path>
              </a:pathLst>
            </a:custGeom>
            <a:solidFill>
              <a:srgbClr val="8B9E69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816593" cy="3378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28700" y="2503643"/>
            <a:ext cx="7401460" cy="4321193"/>
            <a:chOff x="0" y="0"/>
            <a:chExt cx="1146680" cy="66946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46680" cy="669466"/>
            </a:xfrm>
            <a:custGeom>
              <a:avLst/>
              <a:gdLst/>
              <a:ahLst/>
              <a:cxnLst/>
              <a:rect l="l" t="t" r="r" b="b"/>
              <a:pathLst>
                <a:path w="1146680" h="669466">
                  <a:moveTo>
                    <a:pt x="20920" y="0"/>
                  </a:moveTo>
                  <a:lnTo>
                    <a:pt x="1125760" y="0"/>
                  </a:lnTo>
                  <a:cubicBezTo>
                    <a:pt x="1131308" y="0"/>
                    <a:pt x="1136629" y="2204"/>
                    <a:pt x="1140552" y="6127"/>
                  </a:cubicBezTo>
                  <a:cubicBezTo>
                    <a:pt x="1144476" y="10051"/>
                    <a:pt x="1146680" y="15372"/>
                    <a:pt x="1146680" y="20920"/>
                  </a:cubicBezTo>
                  <a:lnTo>
                    <a:pt x="1146680" y="648546"/>
                  </a:lnTo>
                  <a:cubicBezTo>
                    <a:pt x="1146680" y="654094"/>
                    <a:pt x="1144476" y="659415"/>
                    <a:pt x="1140552" y="663339"/>
                  </a:cubicBezTo>
                  <a:cubicBezTo>
                    <a:pt x="1136629" y="667262"/>
                    <a:pt x="1131308" y="669466"/>
                    <a:pt x="1125760" y="669466"/>
                  </a:cubicBezTo>
                  <a:lnTo>
                    <a:pt x="20920" y="669466"/>
                  </a:lnTo>
                  <a:cubicBezTo>
                    <a:pt x="9366" y="669466"/>
                    <a:pt x="0" y="660100"/>
                    <a:pt x="0" y="648546"/>
                  </a:cubicBezTo>
                  <a:lnTo>
                    <a:pt x="0" y="20920"/>
                  </a:lnTo>
                  <a:cubicBezTo>
                    <a:pt x="0" y="15372"/>
                    <a:pt x="2204" y="10051"/>
                    <a:pt x="6127" y="6127"/>
                  </a:cubicBezTo>
                  <a:cubicBezTo>
                    <a:pt x="10051" y="2204"/>
                    <a:pt x="15372" y="0"/>
                    <a:pt x="20920" y="0"/>
                  </a:cubicBezTo>
                  <a:close/>
                </a:path>
              </a:pathLst>
            </a:custGeom>
            <a:blipFill>
              <a:blip r:embed="rId2"/>
              <a:stretch>
                <a:fillRect t="-6295" b="-6295"/>
              </a:stretch>
            </a:blipFill>
            <a:ln cap="sq">
              <a:noFill/>
              <a:prstDash val="solid"/>
              <a:miter/>
            </a:ln>
          </p:spPr>
        </p:sp>
      </p:grpSp>
      <p:grpSp>
        <p:nvGrpSpPr>
          <p:cNvPr id="10" name="Group 10"/>
          <p:cNvGrpSpPr/>
          <p:nvPr/>
        </p:nvGrpSpPr>
        <p:grpSpPr>
          <a:xfrm>
            <a:off x="10049558" y="2503643"/>
            <a:ext cx="7209742" cy="4321193"/>
            <a:chOff x="0" y="0"/>
            <a:chExt cx="1116978" cy="66946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16978" cy="669466"/>
            </a:xfrm>
            <a:custGeom>
              <a:avLst/>
              <a:gdLst/>
              <a:ahLst/>
              <a:cxnLst/>
              <a:rect l="l" t="t" r="r" b="b"/>
              <a:pathLst>
                <a:path w="1116978" h="669466">
                  <a:moveTo>
                    <a:pt x="21476" y="0"/>
                  </a:moveTo>
                  <a:lnTo>
                    <a:pt x="1095501" y="0"/>
                  </a:lnTo>
                  <a:cubicBezTo>
                    <a:pt x="1107362" y="0"/>
                    <a:pt x="1116978" y="9615"/>
                    <a:pt x="1116978" y="21476"/>
                  </a:cubicBezTo>
                  <a:lnTo>
                    <a:pt x="1116978" y="647990"/>
                  </a:lnTo>
                  <a:cubicBezTo>
                    <a:pt x="1116978" y="659851"/>
                    <a:pt x="1107362" y="669466"/>
                    <a:pt x="1095501" y="669466"/>
                  </a:cubicBezTo>
                  <a:lnTo>
                    <a:pt x="21476" y="669466"/>
                  </a:lnTo>
                  <a:cubicBezTo>
                    <a:pt x="9615" y="669466"/>
                    <a:pt x="0" y="659851"/>
                    <a:pt x="0" y="647990"/>
                  </a:cubicBezTo>
                  <a:lnTo>
                    <a:pt x="0" y="21476"/>
                  </a:lnTo>
                  <a:cubicBezTo>
                    <a:pt x="0" y="9615"/>
                    <a:pt x="9615" y="0"/>
                    <a:pt x="21476" y="0"/>
                  </a:cubicBezTo>
                  <a:close/>
                </a:path>
              </a:pathLst>
            </a:custGeom>
            <a:blipFill>
              <a:blip r:embed="rId3"/>
              <a:stretch>
                <a:fillRect l="-1292" r="-1292"/>
              </a:stretch>
            </a:blipFill>
            <a:ln cap="sq">
              <a:noFill/>
              <a:prstDash val="solid"/>
              <a:miter/>
            </a:ln>
          </p:spPr>
        </p:sp>
      </p:grpSp>
      <p:sp>
        <p:nvSpPr>
          <p:cNvPr id="12" name="TextBox 12"/>
          <p:cNvSpPr txBox="1"/>
          <p:nvPr/>
        </p:nvSpPr>
        <p:spPr>
          <a:xfrm>
            <a:off x="401842" y="1349609"/>
            <a:ext cx="8742158" cy="850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668"/>
              </a:lnSpc>
            </a:pPr>
            <a:r>
              <a:rPr lang="en-US" sz="5699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Краеведческий</a:t>
            </a:r>
            <a:r>
              <a:rPr lang="en-US" sz="5699" b="1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5699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музей</a:t>
            </a:r>
            <a:endParaRPr lang="en-US" sz="5699" b="1" dirty="0">
              <a:solidFill>
                <a:srgbClr val="185321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65368" y="7015336"/>
            <a:ext cx="8528124" cy="3051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472"/>
              </a:lnSpc>
              <a:spcBef>
                <a:spcPct val="0"/>
              </a:spcBef>
            </a:pPr>
            <a:r>
              <a:rPr lang="en-US" sz="2480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Слонимский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районный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краеведческий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музей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имени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И.И.Стабровского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один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из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старейших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среди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районных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музеев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области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  <a:p>
            <a:pPr marL="0" lvl="0" indent="0" algn="just">
              <a:lnSpc>
                <a:spcPts val="3472"/>
              </a:lnSpc>
              <a:spcBef>
                <a:spcPct val="0"/>
              </a:spcBef>
            </a:pP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Основан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музей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археологом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краеведом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Иосифом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Иосифовичем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Стабровским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  <a:p>
            <a:pPr marL="0" lvl="0" indent="0" algn="just">
              <a:lnSpc>
                <a:spcPts val="3472"/>
              </a:lnSpc>
              <a:spcBef>
                <a:spcPct val="0"/>
              </a:spcBef>
            </a:pP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Впервые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музей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открыл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свои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двери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для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посетителей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20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сентября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1929 </a:t>
            </a:r>
            <a:r>
              <a:rPr lang="en-US" sz="2480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года</a:t>
            </a:r>
            <a:r>
              <a:rPr lang="en-US" sz="2480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049558" y="1222545"/>
            <a:ext cx="7144770" cy="104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47"/>
              </a:lnSpc>
              <a:spcBef>
                <a:spcPct val="0"/>
              </a:spcBef>
            </a:pPr>
            <a:r>
              <a:rPr lang="en-US" sz="6599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Ратуша</a:t>
            </a:r>
            <a:endParaRPr lang="en-US" sz="6599" b="1" dirty="0">
              <a:solidFill>
                <a:srgbClr val="185321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452893" y="7024757"/>
            <a:ext cx="8403073" cy="3042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466"/>
              </a:lnSpc>
              <a:spcBef>
                <a:spcPct val="0"/>
              </a:spcBef>
            </a:pPr>
            <a:r>
              <a:rPr lang="en-US" sz="2475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У</a:t>
            </a:r>
            <a:r>
              <a:rPr lang="en-US" sz="2475" b="1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этого</a:t>
            </a:r>
            <a:r>
              <a:rPr lang="en-US" sz="2475" b="1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здания</a:t>
            </a:r>
            <a:r>
              <a:rPr lang="en-US" sz="2475" b="1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нет</a:t>
            </a:r>
            <a:r>
              <a:rPr lang="en-US" sz="2475" b="1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традиционной</a:t>
            </a:r>
            <a:r>
              <a:rPr lang="en-US" sz="2475" b="1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башни</a:t>
            </a:r>
            <a:r>
              <a:rPr lang="en-US" sz="2475" b="1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475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и</a:t>
            </a:r>
            <a:r>
              <a:rPr lang="en-US" sz="2475" b="1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сейчас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его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помещения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занимает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библиотека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 </a:t>
            </a:r>
          </a:p>
          <a:p>
            <a:pPr marL="0" lvl="0" indent="0" algn="just">
              <a:lnSpc>
                <a:spcPts val="3466"/>
              </a:lnSpc>
              <a:spcBef>
                <a:spcPct val="0"/>
              </a:spcBef>
            </a:pP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Первая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деревянная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ратуша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была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построена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Слониме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XVII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веке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  <a:p>
            <a:pPr marL="0" lvl="0" indent="0" algn="just">
              <a:lnSpc>
                <a:spcPts val="3466"/>
              </a:lnSpc>
              <a:spcBef>
                <a:spcPct val="0"/>
              </a:spcBef>
            </a:pP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Барочная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каменная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ратуша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сохранившаяся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до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наших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дней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,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была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возведена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середине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XVIII </a:t>
            </a:r>
            <a:r>
              <a:rPr lang="en-US" sz="2475" b="1" u="none" strike="noStrike" dirty="0" err="1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века</a:t>
            </a:r>
            <a:r>
              <a:rPr lang="en-US" sz="2475" b="1" u="none" strike="noStrike" dirty="0">
                <a:solidFill>
                  <a:srgbClr val="0C1E0F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454101" y="7184588"/>
            <a:ext cx="3103180" cy="3103180"/>
          </a:xfrm>
          <a:custGeom>
            <a:avLst/>
            <a:gdLst/>
            <a:ahLst/>
            <a:cxnLst/>
            <a:rect l="l" t="t" r="r" b="b"/>
            <a:pathLst>
              <a:path w="3103180" h="3103180">
                <a:moveTo>
                  <a:pt x="0" y="0"/>
                </a:moveTo>
                <a:lnTo>
                  <a:pt x="3103180" y="0"/>
                </a:lnTo>
                <a:lnTo>
                  <a:pt x="3103180" y="3103180"/>
                </a:lnTo>
                <a:lnTo>
                  <a:pt x="0" y="31031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3" name="Group 3"/>
          <p:cNvGrpSpPr/>
          <p:nvPr/>
        </p:nvGrpSpPr>
        <p:grpSpPr>
          <a:xfrm>
            <a:off x="9465951" y="0"/>
            <a:ext cx="8822049" cy="10287000"/>
            <a:chOff x="0" y="0"/>
            <a:chExt cx="232350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23503" cy="2709333"/>
            </a:xfrm>
            <a:custGeom>
              <a:avLst/>
              <a:gdLst/>
              <a:ahLst/>
              <a:cxnLst/>
              <a:rect l="l" t="t" r="r" b="b"/>
              <a:pathLst>
                <a:path w="2323503" h="2709333">
                  <a:moveTo>
                    <a:pt x="0" y="0"/>
                  </a:moveTo>
                  <a:lnTo>
                    <a:pt x="2323503" y="0"/>
                  </a:lnTo>
                  <a:lnTo>
                    <a:pt x="232350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8F0D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32350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669136" y="1028700"/>
            <a:ext cx="8415680" cy="841568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38888" r="-38888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 flipV="1">
            <a:off x="15329756" y="-1092270"/>
            <a:ext cx="2958244" cy="2576362"/>
          </a:xfrm>
          <a:custGeom>
            <a:avLst/>
            <a:gdLst/>
            <a:ahLst/>
            <a:cxnLst/>
            <a:rect l="l" t="t" r="r" b="b"/>
            <a:pathLst>
              <a:path w="2958244" h="2576362">
                <a:moveTo>
                  <a:pt x="0" y="2576362"/>
                </a:moveTo>
                <a:lnTo>
                  <a:pt x="2958244" y="2576362"/>
                </a:lnTo>
                <a:lnTo>
                  <a:pt x="2958244" y="0"/>
                </a:lnTo>
                <a:lnTo>
                  <a:pt x="0" y="0"/>
                </a:lnTo>
                <a:lnTo>
                  <a:pt x="0" y="2576362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9" name="Freeform 9"/>
          <p:cNvSpPr/>
          <p:nvPr/>
        </p:nvSpPr>
        <p:spPr>
          <a:xfrm>
            <a:off x="658045" y="8588250"/>
            <a:ext cx="1984402" cy="295856"/>
          </a:xfrm>
          <a:custGeom>
            <a:avLst/>
            <a:gdLst/>
            <a:ahLst/>
            <a:cxnLst/>
            <a:rect l="l" t="t" r="r" b="b"/>
            <a:pathLst>
              <a:path w="1984402" h="295856">
                <a:moveTo>
                  <a:pt x="0" y="0"/>
                </a:moveTo>
                <a:lnTo>
                  <a:pt x="1984402" y="0"/>
                </a:lnTo>
                <a:lnTo>
                  <a:pt x="1984402" y="295856"/>
                </a:lnTo>
                <a:lnTo>
                  <a:pt x="0" y="2958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0" name="TextBox 10"/>
          <p:cNvSpPr txBox="1"/>
          <p:nvPr/>
        </p:nvSpPr>
        <p:spPr>
          <a:xfrm>
            <a:off x="658045" y="3164376"/>
            <a:ext cx="8347646" cy="4628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705"/>
              </a:lnSpc>
              <a:spcBef>
                <a:spcPct val="0"/>
              </a:spcBef>
            </a:pPr>
            <a:r>
              <a:rPr lang="en-US" sz="2646" b="1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Канал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Огинского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берущий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свое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начало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Слониме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наряду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Августовским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является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истинным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чудом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гидротехники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XVIII—XIX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веков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. </a:t>
            </a:r>
          </a:p>
          <a:p>
            <a:pPr marL="0" lvl="0" indent="0" algn="just">
              <a:lnSpc>
                <a:spcPts val="3705"/>
              </a:lnSpc>
              <a:spcBef>
                <a:spcPct val="0"/>
              </a:spcBef>
            </a:pP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Этот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рукотворный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канал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созданный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заботой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и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мастерством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сохранился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более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двух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столетий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и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продолжает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удивлять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своей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красотой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и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историей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.</a:t>
            </a:r>
          </a:p>
          <a:p>
            <a:pPr marL="0" lvl="0" indent="0" algn="just">
              <a:lnSpc>
                <a:spcPts val="3705"/>
              </a:lnSpc>
              <a:spcBef>
                <a:spcPct val="0"/>
              </a:spcBef>
            </a:pP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Прогуливаясь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вдоль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его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берегов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вы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окунетесь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атмосферу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прошлого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и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насладитесь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красотой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парка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,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которые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вдохновляют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и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 </a:t>
            </a:r>
            <a:r>
              <a:rPr lang="en-US" sz="2646" b="1" u="none" strike="noStrike" dirty="0" err="1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восхищают</a:t>
            </a:r>
            <a:r>
              <a:rPr lang="en-US" sz="2646" b="1" u="none" strike="noStrike" dirty="0">
                <a:solidFill>
                  <a:srgbClr val="0C1E0F"/>
                </a:solidFill>
                <a:latin typeface="Inter Bold"/>
                <a:ea typeface="Inter Bold"/>
                <a:cs typeface="Inter Bold"/>
                <a:sym typeface="Inter Bold"/>
              </a:rPr>
              <a:t>!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8045" y="1589563"/>
            <a:ext cx="8347646" cy="1119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959"/>
              </a:lnSpc>
              <a:spcBef>
                <a:spcPct val="0"/>
              </a:spcBef>
            </a:pPr>
            <a:r>
              <a:rPr lang="en-US" sz="6999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Канал</a:t>
            </a:r>
            <a:r>
              <a:rPr lang="en-US" sz="6999" b="1" dirty="0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6999" b="1" dirty="0" err="1">
                <a:solidFill>
                  <a:srgbClr val="185321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Огинского</a:t>
            </a:r>
            <a:endParaRPr lang="en-US" sz="6999" b="1" dirty="0">
              <a:solidFill>
                <a:srgbClr val="185321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488</Words>
  <Application>Microsoft Macintosh PowerPoint</Application>
  <PresentationFormat>Произвольный</PresentationFormat>
  <Paragraphs>47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Inter Bold</vt:lpstr>
      <vt:lpstr>Arial</vt:lpstr>
      <vt:lpstr>Noto Serif</vt:lpstr>
      <vt:lpstr>Noto Serif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and White Clean Presentation on Reforestation Campaigns</dc:title>
  <cp:lastModifiedBy>Microsoft Office User</cp:lastModifiedBy>
  <cp:revision>2</cp:revision>
  <dcterms:created xsi:type="dcterms:W3CDTF">2006-08-16T00:00:00Z</dcterms:created>
  <dcterms:modified xsi:type="dcterms:W3CDTF">2025-03-25T18:52:08Z</dcterms:modified>
  <dc:identifier>DAGit4vLM8A</dc:identifier>
</cp:coreProperties>
</file>